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A5DAC-3F34-461C-9658-5056222A7B83}" type="datetimeFigureOut">
              <a:rPr lang="en-GB" smtClean="0"/>
              <a:t>20/10/2025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48C15-58D4-40B2-BC0E-177D9FC006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4840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A5DAC-3F34-461C-9658-5056222A7B83}" type="datetimeFigureOut">
              <a:rPr lang="en-GB" smtClean="0"/>
              <a:t>20/10/2025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48C15-58D4-40B2-BC0E-177D9FC006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3726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A5DAC-3F34-461C-9658-5056222A7B83}" type="datetimeFigureOut">
              <a:rPr lang="en-GB" smtClean="0"/>
              <a:t>20/10/2025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48C15-58D4-40B2-BC0E-177D9FC006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6679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A5DAC-3F34-461C-9658-5056222A7B83}" type="datetimeFigureOut">
              <a:rPr lang="en-GB" smtClean="0"/>
              <a:t>20/10/2025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48C15-58D4-40B2-BC0E-177D9FC006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9345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A5DAC-3F34-461C-9658-5056222A7B83}" type="datetimeFigureOut">
              <a:rPr lang="en-GB" smtClean="0"/>
              <a:t>20/10/2025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48C15-58D4-40B2-BC0E-177D9FC006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4213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A5DAC-3F34-461C-9658-5056222A7B83}" type="datetimeFigureOut">
              <a:rPr lang="en-GB" smtClean="0"/>
              <a:t>20/10/2025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48C15-58D4-40B2-BC0E-177D9FC006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8956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A5DAC-3F34-461C-9658-5056222A7B83}" type="datetimeFigureOut">
              <a:rPr lang="en-GB" smtClean="0"/>
              <a:t>20/10/2025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48C15-58D4-40B2-BC0E-177D9FC006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4781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A5DAC-3F34-461C-9658-5056222A7B83}" type="datetimeFigureOut">
              <a:rPr lang="en-GB" smtClean="0"/>
              <a:t>20/10/2025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48C15-58D4-40B2-BC0E-177D9FC006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2507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A5DAC-3F34-461C-9658-5056222A7B83}" type="datetimeFigureOut">
              <a:rPr lang="en-GB" smtClean="0"/>
              <a:t>20/10/2025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48C15-58D4-40B2-BC0E-177D9FC006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7625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A5DAC-3F34-461C-9658-5056222A7B83}" type="datetimeFigureOut">
              <a:rPr lang="en-GB" smtClean="0"/>
              <a:t>20/10/2025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48C15-58D4-40B2-BC0E-177D9FC006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13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A5DAC-3F34-461C-9658-5056222A7B83}" type="datetimeFigureOut">
              <a:rPr lang="en-GB" smtClean="0"/>
              <a:t>20/10/2025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48C15-58D4-40B2-BC0E-177D9FC006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356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1A5DAC-3F34-461C-9658-5056222A7B83}" type="datetimeFigureOut">
              <a:rPr lang="en-GB" smtClean="0"/>
              <a:t>20/10/2025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548C15-58D4-40B2-BC0E-177D9FC006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5487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3106050" y="5812209"/>
            <a:ext cx="2792489" cy="816244"/>
            <a:chOff x="3270832" y="5756714"/>
            <a:chExt cx="2792489" cy="816244"/>
          </a:xfrm>
        </p:grpSpPr>
        <p:sp>
          <p:nvSpPr>
            <p:cNvPr id="4" name="Rectangle 3"/>
            <p:cNvSpPr/>
            <p:nvPr/>
          </p:nvSpPr>
          <p:spPr>
            <a:xfrm>
              <a:off x="3843121" y="5808902"/>
              <a:ext cx="1982103" cy="396833"/>
            </a:xfrm>
            <a:prstGeom prst="rect">
              <a:avLst/>
            </a:prstGeom>
            <a:noFill/>
            <a:ln w="12700">
              <a:solidFill>
                <a:schemeClr val="accent5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horz" rtlCol="0" anchor="ctr"/>
            <a:lstStyle/>
            <a:p>
              <a:pPr algn="ctr" rtl="0"/>
              <a:r>
                <a:rPr lang="en-GB" b="1" dirty="0">
                  <a:solidFill>
                    <a:schemeClr val="tx2"/>
                  </a:solidFill>
                  <a:latin typeface="Baskerville Old Face" panose="02020602080505020303" pitchFamily="18" charset="0"/>
                </a:rPr>
                <a:t>Sweetheart Table</a:t>
              </a: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605022" y="6205735"/>
              <a:ext cx="2458299" cy="367223"/>
            </a:xfrm>
            <a:prstGeom prst="rect">
              <a:avLst/>
            </a:prstGeom>
            <a:solidFill>
              <a:schemeClr val="bg1"/>
            </a:solidFill>
            <a:ln w="12700">
              <a:noFill/>
            </a:ln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horz" lIns="0" tIns="0" rIns="0" bIns="0" rtlCol="0" anchor="ctr" anchorCtr="1"/>
            <a:lstStyle/>
            <a:p>
              <a:pPr algn="ctr" rtl="0"/>
              <a:r>
                <a:rPr lang="en-GB" sz="1200" dirty="0">
                  <a:solidFill>
                    <a:schemeClr val="tx2"/>
                  </a:solidFill>
                  <a:latin typeface="Arial Black" panose="020B0A04020102020204" pitchFamily="34" charset="0"/>
                </a:rPr>
                <a:t>1          2       </a:t>
              </a:r>
            </a:p>
          </p:txBody>
        </p:sp>
        <p:sp>
          <p:nvSpPr>
            <p:cNvPr id="18" name="Rectangle 17"/>
            <p:cNvSpPr/>
            <p:nvPr/>
          </p:nvSpPr>
          <p:spPr>
            <a:xfrm rot="5400000">
              <a:off x="3203366" y="5824180"/>
              <a:ext cx="458953" cy="324021"/>
            </a:xfrm>
            <a:prstGeom prst="rect">
              <a:avLst/>
            </a:prstGeom>
            <a:solidFill>
              <a:schemeClr val="bg1"/>
            </a:solidFill>
            <a:ln w="12700">
              <a:noFill/>
            </a:ln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horz" lIns="0" tIns="0" rIns="0" bIns="0" rtlCol="0" anchor="ctr" anchorCtr="1"/>
            <a:lstStyle/>
            <a:p>
              <a:pPr algn="ctr" rtl="0"/>
              <a:endParaRPr lang="en-GB" sz="1200" dirty="0">
                <a:solidFill>
                  <a:schemeClr val="tx2"/>
                </a:solidFill>
                <a:latin typeface="Arial Black" panose="020B0A04020102020204" pitchFamily="34" charset="0"/>
              </a:endParaRPr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4332036" y="967582"/>
            <a:ext cx="3238986" cy="2748910"/>
            <a:chOff x="7512227" y="4458622"/>
            <a:chExt cx="1788109" cy="1698967"/>
          </a:xfrm>
          <a:solidFill>
            <a:schemeClr val="bg2"/>
          </a:solidFill>
        </p:grpSpPr>
        <p:grpSp>
          <p:nvGrpSpPr>
            <p:cNvPr id="107" name="Group 106">
              <a:extLst>
                <a:ext uri="{FF2B5EF4-FFF2-40B4-BE49-F238E27FC236}">
                  <a16:creationId xmlns:a16="http://schemas.microsoft.com/office/drawing/2014/main" id="{5F065168-E536-40BC-817D-A6F21D1A5508}"/>
                </a:ext>
              </a:extLst>
            </p:cNvPr>
            <p:cNvGrpSpPr/>
            <p:nvPr/>
          </p:nvGrpSpPr>
          <p:grpSpPr>
            <a:xfrm>
              <a:off x="7574692" y="4458622"/>
              <a:ext cx="1725644" cy="1698967"/>
              <a:chOff x="520290" y="225125"/>
              <a:chExt cx="1042358" cy="1215517"/>
            </a:xfrm>
            <a:grpFill/>
          </p:grpSpPr>
          <p:sp>
            <p:nvSpPr>
              <p:cNvPr id="110" name="Oval 109">
                <a:extLst>
                  <a:ext uri="{FF2B5EF4-FFF2-40B4-BE49-F238E27FC236}">
                    <a16:creationId xmlns:a16="http://schemas.microsoft.com/office/drawing/2014/main" id="{FB8084B8-1E4B-4B5B-8B04-39102C8E8D43}"/>
                  </a:ext>
                </a:extLst>
              </p:cNvPr>
              <p:cNvSpPr/>
              <p:nvPr/>
            </p:nvSpPr>
            <p:spPr>
              <a:xfrm>
                <a:off x="708758" y="448612"/>
                <a:ext cx="640080" cy="762604"/>
              </a:xfrm>
              <a:prstGeom prst="ellipse">
                <a:avLst/>
              </a:prstGeom>
              <a:noFill/>
              <a:ln w="12700">
                <a:solidFill>
                  <a:schemeClr val="accent5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 rtl="0"/>
                <a:r>
                  <a:rPr lang="en-GB" b="1" dirty="0">
                    <a:solidFill>
                      <a:schemeClr val="tx2"/>
                    </a:solidFill>
                    <a:latin typeface="Baskerville Old Face" panose="02020602080505020303" pitchFamily="18" charset="0"/>
                  </a:rPr>
                  <a:t>Table 4</a:t>
                </a:r>
                <a:endParaRPr lang="en-GB" sz="900" b="1" dirty="0">
                  <a:solidFill>
                    <a:schemeClr val="tx2"/>
                  </a:solidFill>
                  <a:latin typeface="Baskerville Old Face" panose="02020602080505020303" pitchFamily="18" charset="0"/>
                </a:endParaRPr>
              </a:p>
            </p:txBody>
          </p:sp>
          <p:sp>
            <p:nvSpPr>
              <p:cNvPr id="111" name="Oval 110">
                <a:extLst>
                  <a:ext uri="{FF2B5EF4-FFF2-40B4-BE49-F238E27FC236}">
                    <a16:creationId xmlns:a16="http://schemas.microsoft.com/office/drawing/2014/main" id="{C9131868-E448-4C63-8490-630E5928DBE2}"/>
                  </a:ext>
                </a:extLst>
              </p:cNvPr>
              <p:cNvSpPr/>
              <p:nvPr/>
            </p:nvSpPr>
            <p:spPr>
              <a:xfrm rot="14565915">
                <a:off x="520290" y="919133"/>
                <a:ext cx="233161" cy="233161"/>
              </a:xfrm>
              <a:prstGeom prst="ellipse">
                <a:avLst/>
              </a:prstGeom>
              <a:no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 rtl="0"/>
                <a:r>
                  <a:rPr lang="en-GB" sz="1200" b="1" dirty="0">
                    <a:solidFill>
                      <a:schemeClr val="tx2"/>
                    </a:solidFill>
                    <a:latin typeface="Arial Black" panose="020B0A04020102020204" pitchFamily="34" charset="0"/>
                  </a:rPr>
                  <a:t>8</a:t>
                </a:r>
              </a:p>
            </p:txBody>
          </p:sp>
          <p:sp>
            <p:nvSpPr>
              <p:cNvPr id="112" name="Oval 111">
                <a:extLst>
                  <a:ext uri="{FF2B5EF4-FFF2-40B4-BE49-F238E27FC236}">
                    <a16:creationId xmlns:a16="http://schemas.microsoft.com/office/drawing/2014/main" id="{79C54D40-8817-4A17-9A50-71E11E387E15}"/>
                  </a:ext>
                </a:extLst>
              </p:cNvPr>
              <p:cNvSpPr/>
              <p:nvPr/>
            </p:nvSpPr>
            <p:spPr>
              <a:xfrm rot="5400000">
                <a:off x="1329487" y="680608"/>
                <a:ext cx="233161" cy="233161"/>
              </a:xfrm>
              <a:prstGeom prst="ellipse">
                <a:avLst/>
              </a:prstGeom>
              <a:no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 rtl="0"/>
                <a:r>
                  <a:rPr lang="en-GB" sz="1200" b="1" dirty="0">
                    <a:solidFill>
                      <a:schemeClr val="tx2"/>
                    </a:solidFill>
                    <a:latin typeface="Arial Black" panose="020B0A04020102020204" pitchFamily="34" charset="0"/>
                  </a:rPr>
                  <a:t>4</a:t>
                </a:r>
              </a:p>
            </p:txBody>
          </p:sp>
          <p:sp>
            <p:nvSpPr>
              <p:cNvPr id="113" name="Oval 112">
                <a:extLst>
                  <a:ext uri="{FF2B5EF4-FFF2-40B4-BE49-F238E27FC236}">
                    <a16:creationId xmlns:a16="http://schemas.microsoft.com/office/drawing/2014/main" id="{76D8BCA9-2DF5-410A-9D86-41F0C1708DC0}"/>
                  </a:ext>
                </a:extLst>
              </p:cNvPr>
              <p:cNvSpPr/>
              <p:nvPr/>
            </p:nvSpPr>
            <p:spPr>
              <a:xfrm rot="1128709">
                <a:off x="1066892" y="227847"/>
                <a:ext cx="233161" cy="233161"/>
              </a:xfrm>
              <a:prstGeom prst="ellipse">
                <a:avLst/>
              </a:prstGeom>
              <a:no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 rtl="0"/>
                <a:r>
                  <a:rPr lang="en-GB" sz="1200" b="1" dirty="0">
                    <a:solidFill>
                      <a:schemeClr val="tx2"/>
                    </a:solidFill>
                    <a:latin typeface="Arial Black" panose="020B0A04020102020204" pitchFamily="34" charset="0"/>
                  </a:rPr>
                  <a:t>2</a:t>
                </a:r>
              </a:p>
            </p:txBody>
          </p:sp>
          <p:sp>
            <p:nvSpPr>
              <p:cNvPr id="124" name="Oval 123">
                <a:extLst>
                  <a:ext uri="{FF2B5EF4-FFF2-40B4-BE49-F238E27FC236}">
                    <a16:creationId xmlns:a16="http://schemas.microsoft.com/office/drawing/2014/main" id="{01323520-0954-470B-86DE-D9AA09156034}"/>
                  </a:ext>
                </a:extLst>
              </p:cNvPr>
              <p:cNvSpPr/>
              <p:nvPr/>
            </p:nvSpPr>
            <p:spPr>
              <a:xfrm rot="9461973">
                <a:off x="1037931" y="1199971"/>
                <a:ext cx="233161" cy="222810"/>
              </a:xfrm>
              <a:prstGeom prst="ellipse">
                <a:avLst/>
              </a:prstGeom>
              <a:no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 rtl="0"/>
                <a:r>
                  <a:rPr lang="en-GB" sz="1200" b="1" dirty="0">
                    <a:solidFill>
                      <a:schemeClr val="tx2"/>
                    </a:solidFill>
                    <a:latin typeface="Arial Black" panose="020B0A04020102020204" pitchFamily="34" charset="0"/>
                  </a:rPr>
                  <a:t>6</a:t>
                </a:r>
              </a:p>
            </p:txBody>
          </p:sp>
          <p:sp>
            <p:nvSpPr>
              <p:cNvPr id="125" name="Oval 124">
                <a:extLst>
                  <a:ext uri="{FF2B5EF4-FFF2-40B4-BE49-F238E27FC236}">
                    <a16:creationId xmlns:a16="http://schemas.microsoft.com/office/drawing/2014/main" id="{4A53BCFE-FA9F-48D7-A0F2-BF8B3C74C7D6}"/>
                  </a:ext>
                </a:extLst>
              </p:cNvPr>
              <p:cNvSpPr/>
              <p:nvPr/>
            </p:nvSpPr>
            <p:spPr>
              <a:xfrm rot="20802416">
                <a:off x="793714" y="225125"/>
                <a:ext cx="233161" cy="233161"/>
              </a:xfrm>
              <a:prstGeom prst="ellipse">
                <a:avLst/>
              </a:prstGeom>
              <a:no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 rtl="0"/>
                <a:r>
                  <a:rPr lang="en-GB" sz="1200" dirty="0">
                    <a:solidFill>
                      <a:schemeClr val="tx2"/>
                    </a:solidFill>
                    <a:latin typeface="Arial Black" panose="020B0A04020102020204" pitchFamily="34" charset="0"/>
                  </a:rPr>
                  <a:t>1</a:t>
                </a:r>
              </a:p>
            </p:txBody>
          </p:sp>
          <p:sp>
            <p:nvSpPr>
              <p:cNvPr id="126" name="Oval 125">
                <a:extLst>
                  <a:ext uri="{FF2B5EF4-FFF2-40B4-BE49-F238E27FC236}">
                    <a16:creationId xmlns:a16="http://schemas.microsoft.com/office/drawing/2014/main" id="{0D850784-5A4C-4D99-8954-8B27AD795CA2}"/>
                  </a:ext>
                </a:extLst>
              </p:cNvPr>
              <p:cNvSpPr/>
              <p:nvPr/>
            </p:nvSpPr>
            <p:spPr>
              <a:xfrm rot="6958515">
                <a:off x="1225050" y="984701"/>
                <a:ext cx="309176" cy="175836"/>
              </a:xfrm>
              <a:prstGeom prst="ellipse">
                <a:avLst/>
              </a:prstGeom>
              <a:no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 rtl="0"/>
                <a:r>
                  <a:rPr lang="en-GB" sz="1200" b="1" dirty="0">
                    <a:solidFill>
                      <a:schemeClr val="tx2"/>
                    </a:solidFill>
                    <a:latin typeface="Arial Black" panose="020B0A04020102020204" pitchFamily="34" charset="0"/>
                  </a:rPr>
                  <a:t>5</a:t>
                </a:r>
              </a:p>
            </p:txBody>
          </p:sp>
          <p:sp>
            <p:nvSpPr>
              <p:cNvPr id="127" name="Oval 126">
                <a:extLst>
                  <a:ext uri="{FF2B5EF4-FFF2-40B4-BE49-F238E27FC236}">
                    <a16:creationId xmlns:a16="http://schemas.microsoft.com/office/drawing/2014/main" id="{1A559B12-361F-45C3-BC3E-824A422AB891}"/>
                  </a:ext>
                </a:extLst>
              </p:cNvPr>
              <p:cNvSpPr/>
              <p:nvPr/>
            </p:nvSpPr>
            <p:spPr>
              <a:xfrm rot="3468749">
                <a:off x="1233316" y="443732"/>
                <a:ext cx="309176" cy="175836"/>
              </a:xfrm>
              <a:prstGeom prst="ellipse">
                <a:avLst/>
              </a:prstGeom>
              <a:no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 rtl="0"/>
                <a:r>
                  <a:rPr lang="en-GB" sz="1200" b="1" dirty="0">
                    <a:solidFill>
                      <a:schemeClr val="tx2"/>
                    </a:solidFill>
                    <a:latin typeface="Arial Black" panose="020B0A04020102020204" pitchFamily="34" charset="0"/>
                  </a:rPr>
                  <a:t>3</a:t>
                </a:r>
              </a:p>
            </p:txBody>
          </p:sp>
          <p:sp>
            <p:nvSpPr>
              <p:cNvPr id="128" name="Oval 127">
                <a:extLst>
                  <a:ext uri="{FF2B5EF4-FFF2-40B4-BE49-F238E27FC236}">
                    <a16:creationId xmlns:a16="http://schemas.microsoft.com/office/drawing/2014/main" id="{BDFA0F96-79C6-49AF-9E1B-848904C41432}"/>
                  </a:ext>
                </a:extLst>
              </p:cNvPr>
              <p:cNvSpPr/>
              <p:nvPr/>
            </p:nvSpPr>
            <p:spPr>
              <a:xfrm rot="12554705">
                <a:off x="751960" y="1131466"/>
                <a:ext cx="175836" cy="309176"/>
              </a:xfrm>
              <a:prstGeom prst="ellipse">
                <a:avLst/>
              </a:prstGeom>
              <a:no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 rtl="0"/>
                <a:r>
                  <a:rPr lang="en-GB" sz="1200" b="1" dirty="0">
                    <a:solidFill>
                      <a:schemeClr val="tx2"/>
                    </a:solidFill>
                    <a:latin typeface="Arial Black" panose="020B0A04020102020204" pitchFamily="34" charset="0"/>
                  </a:rPr>
                  <a:t>7</a:t>
                </a:r>
              </a:p>
            </p:txBody>
          </p:sp>
        </p:grpSp>
        <p:sp>
          <p:nvSpPr>
            <p:cNvPr id="108" name="Oval 107">
              <a:extLst>
                <a:ext uri="{FF2B5EF4-FFF2-40B4-BE49-F238E27FC236}">
                  <a16:creationId xmlns:a16="http://schemas.microsoft.com/office/drawing/2014/main" id="{C9131868-E448-4C63-8490-630E5928DBE2}"/>
                </a:ext>
              </a:extLst>
            </p:cNvPr>
            <p:cNvSpPr/>
            <p:nvPr/>
          </p:nvSpPr>
          <p:spPr>
            <a:xfrm rot="16526391">
              <a:off x="7542280" y="4986011"/>
              <a:ext cx="325897" cy="386003"/>
            </a:xfrm>
            <a:prstGeom prst="ellipse">
              <a:avLst/>
            </a:prstGeom>
            <a:no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pPr algn="ctr" rtl="0"/>
              <a:r>
                <a:rPr lang="en-GB" sz="1200" b="1" dirty="0">
                  <a:solidFill>
                    <a:schemeClr val="tx2"/>
                  </a:solidFill>
                  <a:latin typeface="Arial Black" panose="020B0A04020102020204" pitchFamily="34" charset="0"/>
                </a:rPr>
                <a:t>9</a:t>
              </a:r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C9131868-E448-4C63-8490-630E5928DBE2}"/>
                </a:ext>
              </a:extLst>
            </p:cNvPr>
            <p:cNvSpPr/>
            <p:nvPr/>
          </p:nvSpPr>
          <p:spPr>
            <a:xfrm rot="18586691">
              <a:off x="7682767" y="4632729"/>
              <a:ext cx="325897" cy="386003"/>
            </a:xfrm>
            <a:prstGeom prst="ellipse">
              <a:avLst/>
            </a:prstGeom>
            <a:no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pPr algn="ctr" rtl="0"/>
              <a:r>
                <a:rPr lang="en-GB" sz="1200" b="1" dirty="0">
                  <a:solidFill>
                    <a:schemeClr val="tx2"/>
                  </a:solidFill>
                  <a:latin typeface="Arial Black" panose="020B0A04020102020204" pitchFamily="34" charset="0"/>
                </a:rPr>
                <a:t>10</a:t>
              </a: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916418" y="294468"/>
            <a:ext cx="53000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Names of couple and wedding date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028617" y="684711"/>
            <a:ext cx="368883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/>
              <a:t>Sweetheart Top Table with round tables on the ground floor of the Catesby Barn </a:t>
            </a:r>
          </a:p>
          <a:p>
            <a:endParaRPr lang="en-GB" sz="1200" dirty="0"/>
          </a:p>
          <a:p>
            <a:r>
              <a:rPr lang="en-GB" sz="1200" dirty="0"/>
              <a:t>Tables 2-5- There is a maximum of 10 guests on these tables. We would recommend seating no less than 8 guests on each table </a:t>
            </a:r>
          </a:p>
          <a:p>
            <a:endParaRPr lang="en-GB" sz="1200" dirty="0"/>
          </a:p>
          <a:p>
            <a:r>
              <a:rPr lang="en-GB" sz="1200" dirty="0"/>
              <a:t>Table 6- There is a maximum of 8 guests on this table</a:t>
            </a:r>
          </a:p>
          <a:p>
            <a:r>
              <a:rPr lang="en-GB" sz="1200" dirty="0"/>
              <a:t> </a:t>
            </a:r>
          </a:p>
          <a:p>
            <a:r>
              <a:rPr lang="en-GB" sz="1200" dirty="0"/>
              <a:t>The ground floor of the Catesby Barn can seat a maximum of 56</a:t>
            </a:r>
          </a:p>
          <a:p>
            <a:endParaRPr lang="en-GB" sz="1200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01E9657-45E3-3517-4D30-DA3841BA8475}"/>
              </a:ext>
            </a:extLst>
          </p:cNvPr>
          <p:cNvGrpSpPr/>
          <p:nvPr/>
        </p:nvGrpSpPr>
        <p:grpSpPr>
          <a:xfrm>
            <a:off x="936226" y="972611"/>
            <a:ext cx="3238986" cy="2748910"/>
            <a:chOff x="7512227" y="4458622"/>
            <a:chExt cx="1788109" cy="1698967"/>
          </a:xfrm>
          <a:solidFill>
            <a:schemeClr val="bg2"/>
          </a:solidFill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C419C713-151A-3E7C-5213-2144B19A5B80}"/>
                </a:ext>
              </a:extLst>
            </p:cNvPr>
            <p:cNvGrpSpPr/>
            <p:nvPr/>
          </p:nvGrpSpPr>
          <p:grpSpPr>
            <a:xfrm>
              <a:off x="7574692" y="4458622"/>
              <a:ext cx="1725644" cy="1698967"/>
              <a:chOff x="520290" y="225125"/>
              <a:chExt cx="1042358" cy="1215517"/>
            </a:xfrm>
            <a:grpFill/>
          </p:grpSpPr>
          <p:sp>
            <p:nvSpPr>
              <p:cNvPr id="12" name="Oval 11">
                <a:extLst>
                  <a:ext uri="{FF2B5EF4-FFF2-40B4-BE49-F238E27FC236}">
                    <a16:creationId xmlns:a16="http://schemas.microsoft.com/office/drawing/2014/main" id="{4080991D-7CA3-D671-5632-B24CC56C8F47}"/>
                  </a:ext>
                </a:extLst>
              </p:cNvPr>
              <p:cNvSpPr/>
              <p:nvPr/>
            </p:nvSpPr>
            <p:spPr>
              <a:xfrm>
                <a:off x="708758" y="448612"/>
                <a:ext cx="640080" cy="762604"/>
              </a:xfrm>
              <a:prstGeom prst="ellipse">
                <a:avLst/>
              </a:prstGeom>
              <a:noFill/>
              <a:ln w="12700">
                <a:solidFill>
                  <a:schemeClr val="accent5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 rtl="0"/>
                <a:r>
                  <a:rPr lang="en-GB" b="1" dirty="0">
                    <a:solidFill>
                      <a:schemeClr val="tx2"/>
                    </a:solidFill>
                    <a:latin typeface="Baskerville Old Face" panose="02020602080505020303" pitchFamily="18" charset="0"/>
                  </a:rPr>
                  <a:t>Table 3</a:t>
                </a:r>
                <a:endParaRPr lang="en-GB" sz="900" b="1" dirty="0">
                  <a:solidFill>
                    <a:schemeClr val="tx2"/>
                  </a:solidFill>
                  <a:latin typeface="Baskerville Old Face" panose="02020602080505020303" pitchFamily="18" charset="0"/>
                </a:endParaRPr>
              </a:p>
            </p:txBody>
          </p:sp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5E83A543-2B41-23CC-A79E-E8D09F66AEBD}"/>
                  </a:ext>
                </a:extLst>
              </p:cNvPr>
              <p:cNvSpPr/>
              <p:nvPr/>
            </p:nvSpPr>
            <p:spPr>
              <a:xfrm rot="14565915">
                <a:off x="520290" y="919133"/>
                <a:ext cx="233161" cy="233161"/>
              </a:xfrm>
              <a:prstGeom prst="ellipse">
                <a:avLst/>
              </a:prstGeom>
              <a:no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 rtl="0"/>
                <a:r>
                  <a:rPr lang="en-GB" sz="1200" b="1" dirty="0">
                    <a:solidFill>
                      <a:schemeClr val="tx2"/>
                    </a:solidFill>
                    <a:latin typeface="Arial Black" panose="020B0A04020102020204" pitchFamily="34" charset="0"/>
                  </a:rPr>
                  <a:t>8</a:t>
                </a:r>
              </a:p>
            </p:txBody>
          </p:sp>
          <p:sp>
            <p:nvSpPr>
              <p:cNvPr id="14" name="Oval 13">
                <a:extLst>
                  <a:ext uri="{FF2B5EF4-FFF2-40B4-BE49-F238E27FC236}">
                    <a16:creationId xmlns:a16="http://schemas.microsoft.com/office/drawing/2014/main" id="{77F78523-8B09-6CB8-88F6-F0B99C104B88}"/>
                  </a:ext>
                </a:extLst>
              </p:cNvPr>
              <p:cNvSpPr/>
              <p:nvPr/>
            </p:nvSpPr>
            <p:spPr>
              <a:xfrm rot="5400000">
                <a:off x="1329487" y="680608"/>
                <a:ext cx="233161" cy="233161"/>
              </a:xfrm>
              <a:prstGeom prst="ellipse">
                <a:avLst/>
              </a:prstGeom>
              <a:no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 rtl="0"/>
                <a:r>
                  <a:rPr lang="en-GB" sz="1200" b="1" dirty="0">
                    <a:solidFill>
                      <a:schemeClr val="tx2"/>
                    </a:solidFill>
                    <a:latin typeface="Arial Black" panose="020B0A04020102020204" pitchFamily="34" charset="0"/>
                  </a:rPr>
                  <a:t>4</a:t>
                </a:r>
              </a:p>
            </p:txBody>
          </p:sp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C4EF5B34-975F-E5DD-AA76-D80B36CF3FEC}"/>
                  </a:ext>
                </a:extLst>
              </p:cNvPr>
              <p:cNvSpPr/>
              <p:nvPr/>
            </p:nvSpPr>
            <p:spPr>
              <a:xfrm rot="1128709">
                <a:off x="1066892" y="227847"/>
                <a:ext cx="233161" cy="233161"/>
              </a:xfrm>
              <a:prstGeom prst="ellipse">
                <a:avLst/>
              </a:prstGeom>
              <a:no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 rtl="0"/>
                <a:r>
                  <a:rPr lang="en-GB" sz="1200" b="1" dirty="0">
                    <a:solidFill>
                      <a:schemeClr val="tx2"/>
                    </a:solidFill>
                    <a:latin typeface="Arial Black" panose="020B0A04020102020204" pitchFamily="34" charset="0"/>
                  </a:rPr>
                  <a:t>2</a:t>
                </a:r>
              </a:p>
            </p:txBody>
          </p:sp>
          <p:sp>
            <p:nvSpPr>
              <p:cNvPr id="16" name="Oval 15">
                <a:extLst>
                  <a:ext uri="{FF2B5EF4-FFF2-40B4-BE49-F238E27FC236}">
                    <a16:creationId xmlns:a16="http://schemas.microsoft.com/office/drawing/2014/main" id="{D688CEE1-CF0A-D016-CCC5-BDA3C58B22A9}"/>
                  </a:ext>
                </a:extLst>
              </p:cNvPr>
              <p:cNvSpPr/>
              <p:nvPr/>
            </p:nvSpPr>
            <p:spPr>
              <a:xfrm rot="9461973">
                <a:off x="1037931" y="1199971"/>
                <a:ext cx="233161" cy="222810"/>
              </a:xfrm>
              <a:prstGeom prst="ellipse">
                <a:avLst/>
              </a:prstGeom>
              <a:no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 rtl="0"/>
                <a:r>
                  <a:rPr lang="en-GB" sz="1200" b="1" dirty="0">
                    <a:solidFill>
                      <a:schemeClr val="tx2"/>
                    </a:solidFill>
                    <a:latin typeface="Arial Black" panose="020B0A04020102020204" pitchFamily="34" charset="0"/>
                  </a:rPr>
                  <a:t>6</a:t>
                </a:r>
              </a:p>
            </p:txBody>
          </p:sp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6A596DE7-2705-0396-B4B8-81D8069162CF}"/>
                  </a:ext>
                </a:extLst>
              </p:cNvPr>
              <p:cNvSpPr/>
              <p:nvPr/>
            </p:nvSpPr>
            <p:spPr>
              <a:xfrm rot="20802416">
                <a:off x="793714" y="225125"/>
                <a:ext cx="233161" cy="233161"/>
              </a:xfrm>
              <a:prstGeom prst="ellipse">
                <a:avLst/>
              </a:prstGeom>
              <a:no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 rtl="0"/>
                <a:r>
                  <a:rPr lang="en-GB" sz="1200" dirty="0">
                    <a:solidFill>
                      <a:schemeClr val="tx2"/>
                    </a:solidFill>
                    <a:latin typeface="Arial Black" panose="020B0A04020102020204" pitchFamily="34" charset="0"/>
                  </a:rPr>
                  <a:t>1</a:t>
                </a:r>
              </a:p>
            </p:txBody>
          </p:sp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C57AD4E2-5706-5CA7-4DAD-F82221AA9635}"/>
                  </a:ext>
                </a:extLst>
              </p:cNvPr>
              <p:cNvSpPr/>
              <p:nvPr/>
            </p:nvSpPr>
            <p:spPr>
              <a:xfrm rot="6958515">
                <a:off x="1225050" y="984701"/>
                <a:ext cx="309176" cy="175836"/>
              </a:xfrm>
              <a:prstGeom prst="ellipse">
                <a:avLst/>
              </a:prstGeom>
              <a:no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 rtl="0"/>
                <a:r>
                  <a:rPr lang="en-GB" sz="1200" b="1" dirty="0">
                    <a:solidFill>
                      <a:schemeClr val="tx2"/>
                    </a:solidFill>
                    <a:latin typeface="Arial Black" panose="020B0A04020102020204" pitchFamily="34" charset="0"/>
                  </a:rPr>
                  <a:t>5</a:t>
                </a:r>
              </a:p>
            </p:txBody>
          </p:sp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DD713D7F-2D57-4F9F-66C2-B955FBBAD887}"/>
                  </a:ext>
                </a:extLst>
              </p:cNvPr>
              <p:cNvSpPr/>
              <p:nvPr/>
            </p:nvSpPr>
            <p:spPr>
              <a:xfrm rot="3468749">
                <a:off x="1233316" y="443732"/>
                <a:ext cx="309176" cy="175836"/>
              </a:xfrm>
              <a:prstGeom prst="ellipse">
                <a:avLst/>
              </a:prstGeom>
              <a:no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 rtl="0"/>
                <a:r>
                  <a:rPr lang="en-GB" sz="1200" b="1" dirty="0">
                    <a:solidFill>
                      <a:schemeClr val="tx2"/>
                    </a:solidFill>
                    <a:latin typeface="Arial Black" panose="020B0A04020102020204" pitchFamily="34" charset="0"/>
                  </a:rPr>
                  <a:t>3</a:t>
                </a:r>
              </a:p>
            </p:txBody>
          </p:sp>
          <p:sp>
            <p:nvSpPr>
              <p:cNvPr id="22" name="Oval 21">
                <a:extLst>
                  <a:ext uri="{FF2B5EF4-FFF2-40B4-BE49-F238E27FC236}">
                    <a16:creationId xmlns:a16="http://schemas.microsoft.com/office/drawing/2014/main" id="{2BA4F135-B152-10D0-D153-4255ACD3A152}"/>
                  </a:ext>
                </a:extLst>
              </p:cNvPr>
              <p:cNvSpPr/>
              <p:nvPr/>
            </p:nvSpPr>
            <p:spPr>
              <a:xfrm rot="12554705">
                <a:off x="751960" y="1131466"/>
                <a:ext cx="175836" cy="309176"/>
              </a:xfrm>
              <a:prstGeom prst="ellipse">
                <a:avLst/>
              </a:prstGeom>
              <a:no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 rtl="0"/>
                <a:r>
                  <a:rPr lang="en-GB" sz="1200" b="1" dirty="0">
                    <a:solidFill>
                      <a:schemeClr val="tx2"/>
                    </a:solidFill>
                    <a:latin typeface="Arial Black" panose="020B0A04020102020204" pitchFamily="34" charset="0"/>
                  </a:rPr>
                  <a:t>7</a:t>
                </a:r>
              </a:p>
            </p:txBody>
          </p:sp>
        </p:grp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B7EB3604-8BAC-1836-7F73-FA18BB289500}"/>
                </a:ext>
              </a:extLst>
            </p:cNvPr>
            <p:cNvSpPr/>
            <p:nvPr/>
          </p:nvSpPr>
          <p:spPr>
            <a:xfrm rot="16526391">
              <a:off x="7542280" y="4986011"/>
              <a:ext cx="325897" cy="386003"/>
            </a:xfrm>
            <a:prstGeom prst="ellipse">
              <a:avLst/>
            </a:prstGeom>
            <a:no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pPr algn="ctr" rtl="0"/>
              <a:r>
                <a:rPr lang="en-GB" sz="1200" b="1" dirty="0">
                  <a:solidFill>
                    <a:schemeClr val="tx2"/>
                  </a:solidFill>
                  <a:latin typeface="Arial Black" panose="020B0A04020102020204" pitchFamily="34" charset="0"/>
                </a:rPr>
                <a:t>9</a:t>
              </a: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2D53CCD7-A626-3046-1A84-16B0D56FD44D}"/>
                </a:ext>
              </a:extLst>
            </p:cNvPr>
            <p:cNvSpPr/>
            <p:nvPr/>
          </p:nvSpPr>
          <p:spPr>
            <a:xfrm rot="18586691">
              <a:off x="7682767" y="4632729"/>
              <a:ext cx="325897" cy="386003"/>
            </a:xfrm>
            <a:prstGeom prst="ellipse">
              <a:avLst/>
            </a:prstGeom>
            <a:no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pPr algn="ctr" rtl="0"/>
              <a:r>
                <a:rPr lang="en-GB" sz="1200" b="1" dirty="0">
                  <a:solidFill>
                    <a:schemeClr val="tx2"/>
                  </a:solidFill>
                  <a:latin typeface="Arial Black" panose="020B0A04020102020204" pitchFamily="34" charset="0"/>
                </a:rPr>
                <a:t>10</a:t>
              </a: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5A3F18E-0D5A-6572-4A3A-8256B73957A1}"/>
              </a:ext>
            </a:extLst>
          </p:cNvPr>
          <p:cNvGrpSpPr/>
          <p:nvPr/>
        </p:nvGrpSpPr>
        <p:grpSpPr>
          <a:xfrm>
            <a:off x="-125161" y="4115991"/>
            <a:ext cx="3238986" cy="2748910"/>
            <a:chOff x="7512227" y="4458622"/>
            <a:chExt cx="1788109" cy="1698967"/>
          </a:xfrm>
          <a:solidFill>
            <a:schemeClr val="bg2"/>
          </a:solidFill>
        </p:grpSpPr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A7BCD361-DCA1-D643-2CEE-13E3999D05ED}"/>
                </a:ext>
              </a:extLst>
            </p:cNvPr>
            <p:cNvGrpSpPr/>
            <p:nvPr/>
          </p:nvGrpSpPr>
          <p:grpSpPr>
            <a:xfrm>
              <a:off x="7574692" y="4458622"/>
              <a:ext cx="1725644" cy="1698967"/>
              <a:chOff x="520290" y="225125"/>
              <a:chExt cx="1042358" cy="1215517"/>
            </a:xfrm>
            <a:grpFill/>
          </p:grpSpPr>
          <p:sp>
            <p:nvSpPr>
              <p:cNvPr id="27" name="Oval 26">
                <a:extLst>
                  <a:ext uri="{FF2B5EF4-FFF2-40B4-BE49-F238E27FC236}">
                    <a16:creationId xmlns:a16="http://schemas.microsoft.com/office/drawing/2014/main" id="{0772B688-EBE5-AC4A-A524-76FF958C88DF}"/>
                  </a:ext>
                </a:extLst>
              </p:cNvPr>
              <p:cNvSpPr/>
              <p:nvPr/>
            </p:nvSpPr>
            <p:spPr>
              <a:xfrm>
                <a:off x="708758" y="448612"/>
                <a:ext cx="640080" cy="762604"/>
              </a:xfrm>
              <a:prstGeom prst="ellipse">
                <a:avLst/>
              </a:prstGeom>
              <a:noFill/>
              <a:ln w="12700">
                <a:solidFill>
                  <a:schemeClr val="accent5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 rtl="0"/>
                <a:r>
                  <a:rPr lang="en-GB" b="1" dirty="0">
                    <a:solidFill>
                      <a:schemeClr val="tx2"/>
                    </a:solidFill>
                    <a:latin typeface="Baskerville Old Face" panose="02020602080505020303" pitchFamily="18" charset="0"/>
                  </a:rPr>
                  <a:t>Table 2</a:t>
                </a:r>
                <a:endParaRPr lang="en-GB" sz="900" b="1" dirty="0">
                  <a:solidFill>
                    <a:schemeClr val="tx2"/>
                  </a:solidFill>
                  <a:latin typeface="Baskerville Old Face" panose="02020602080505020303" pitchFamily="18" charset="0"/>
                </a:endParaRPr>
              </a:p>
            </p:txBody>
          </p:sp>
          <p:sp>
            <p:nvSpPr>
              <p:cNvPr id="28" name="Oval 27">
                <a:extLst>
                  <a:ext uri="{FF2B5EF4-FFF2-40B4-BE49-F238E27FC236}">
                    <a16:creationId xmlns:a16="http://schemas.microsoft.com/office/drawing/2014/main" id="{CA43DA62-E47F-2C38-0E7A-30CEFD17BB78}"/>
                  </a:ext>
                </a:extLst>
              </p:cNvPr>
              <p:cNvSpPr/>
              <p:nvPr/>
            </p:nvSpPr>
            <p:spPr>
              <a:xfrm rot="14565915">
                <a:off x="520290" y="919133"/>
                <a:ext cx="233161" cy="233161"/>
              </a:xfrm>
              <a:prstGeom prst="ellipse">
                <a:avLst/>
              </a:prstGeom>
              <a:no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 rtl="0"/>
                <a:r>
                  <a:rPr lang="en-GB" sz="1200" b="1" dirty="0">
                    <a:solidFill>
                      <a:schemeClr val="tx2"/>
                    </a:solidFill>
                    <a:latin typeface="Arial Black" panose="020B0A04020102020204" pitchFamily="34" charset="0"/>
                  </a:rPr>
                  <a:t>8</a:t>
                </a:r>
              </a:p>
            </p:txBody>
          </p:sp>
          <p:sp>
            <p:nvSpPr>
              <p:cNvPr id="29" name="Oval 28">
                <a:extLst>
                  <a:ext uri="{FF2B5EF4-FFF2-40B4-BE49-F238E27FC236}">
                    <a16:creationId xmlns:a16="http://schemas.microsoft.com/office/drawing/2014/main" id="{3F462054-82C5-C659-C1A8-F0177F7575AA}"/>
                  </a:ext>
                </a:extLst>
              </p:cNvPr>
              <p:cNvSpPr/>
              <p:nvPr/>
            </p:nvSpPr>
            <p:spPr>
              <a:xfrm rot="5400000">
                <a:off x="1329487" y="680608"/>
                <a:ext cx="233161" cy="233161"/>
              </a:xfrm>
              <a:prstGeom prst="ellipse">
                <a:avLst/>
              </a:prstGeom>
              <a:no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 rtl="0"/>
                <a:r>
                  <a:rPr lang="en-GB" sz="1200" b="1" dirty="0">
                    <a:solidFill>
                      <a:schemeClr val="tx2"/>
                    </a:solidFill>
                    <a:latin typeface="Arial Black" panose="020B0A04020102020204" pitchFamily="34" charset="0"/>
                  </a:rPr>
                  <a:t>4</a:t>
                </a:r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8F9374BD-4FF2-8755-2158-8F9C0AE9F775}"/>
                  </a:ext>
                </a:extLst>
              </p:cNvPr>
              <p:cNvSpPr/>
              <p:nvPr/>
            </p:nvSpPr>
            <p:spPr>
              <a:xfrm rot="1128709">
                <a:off x="1066892" y="227847"/>
                <a:ext cx="233161" cy="233161"/>
              </a:xfrm>
              <a:prstGeom prst="ellipse">
                <a:avLst/>
              </a:prstGeom>
              <a:no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 rtl="0"/>
                <a:r>
                  <a:rPr lang="en-GB" sz="1200" b="1" dirty="0">
                    <a:solidFill>
                      <a:schemeClr val="tx2"/>
                    </a:solidFill>
                    <a:latin typeface="Arial Black" panose="020B0A04020102020204" pitchFamily="34" charset="0"/>
                  </a:rPr>
                  <a:t>2</a:t>
                </a:r>
              </a:p>
            </p:txBody>
          </p:sp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19487C26-BEEC-887F-32E5-DCA1F8768A2C}"/>
                  </a:ext>
                </a:extLst>
              </p:cNvPr>
              <p:cNvSpPr/>
              <p:nvPr/>
            </p:nvSpPr>
            <p:spPr>
              <a:xfrm rot="9461973">
                <a:off x="1037931" y="1199971"/>
                <a:ext cx="233161" cy="222810"/>
              </a:xfrm>
              <a:prstGeom prst="ellipse">
                <a:avLst/>
              </a:prstGeom>
              <a:no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 rtl="0"/>
                <a:r>
                  <a:rPr lang="en-GB" sz="1200" b="1" dirty="0">
                    <a:solidFill>
                      <a:schemeClr val="tx2"/>
                    </a:solidFill>
                    <a:latin typeface="Arial Black" panose="020B0A04020102020204" pitchFamily="34" charset="0"/>
                  </a:rPr>
                  <a:t>6</a:t>
                </a:r>
              </a:p>
            </p:txBody>
          </p:sp>
          <p:sp>
            <p:nvSpPr>
              <p:cNvPr id="64" name="Oval 63">
                <a:extLst>
                  <a:ext uri="{FF2B5EF4-FFF2-40B4-BE49-F238E27FC236}">
                    <a16:creationId xmlns:a16="http://schemas.microsoft.com/office/drawing/2014/main" id="{D63F67CB-83C0-41B6-E37A-04420FEB1053}"/>
                  </a:ext>
                </a:extLst>
              </p:cNvPr>
              <p:cNvSpPr/>
              <p:nvPr/>
            </p:nvSpPr>
            <p:spPr>
              <a:xfrm rot="20802416">
                <a:off x="793714" y="225125"/>
                <a:ext cx="233161" cy="233161"/>
              </a:xfrm>
              <a:prstGeom prst="ellipse">
                <a:avLst/>
              </a:prstGeom>
              <a:no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 rtl="0"/>
                <a:r>
                  <a:rPr lang="en-GB" sz="1200" dirty="0">
                    <a:solidFill>
                      <a:schemeClr val="tx2"/>
                    </a:solidFill>
                    <a:latin typeface="Arial Black" panose="020B0A04020102020204" pitchFamily="34" charset="0"/>
                  </a:rPr>
                  <a:t>1</a:t>
                </a:r>
              </a:p>
            </p:txBody>
          </p:sp>
          <p:sp>
            <p:nvSpPr>
              <p:cNvPr id="65" name="Oval 64">
                <a:extLst>
                  <a:ext uri="{FF2B5EF4-FFF2-40B4-BE49-F238E27FC236}">
                    <a16:creationId xmlns:a16="http://schemas.microsoft.com/office/drawing/2014/main" id="{C9E5E1FD-B226-7955-A2AE-018D51F65CA9}"/>
                  </a:ext>
                </a:extLst>
              </p:cNvPr>
              <p:cNvSpPr/>
              <p:nvPr/>
            </p:nvSpPr>
            <p:spPr>
              <a:xfrm rot="6958515">
                <a:off x="1225050" y="984701"/>
                <a:ext cx="309176" cy="175836"/>
              </a:xfrm>
              <a:prstGeom prst="ellipse">
                <a:avLst/>
              </a:prstGeom>
              <a:no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 rtl="0"/>
                <a:r>
                  <a:rPr lang="en-GB" sz="1200" b="1" dirty="0">
                    <a:solidFill>
                      <a:schemeClr val="tx2"/>
                    </a:solidFill>
                    <a:latin typeface="Arial Black" panose="020B0A04020102020204" pitchFamily="34" charset="0"/>
                  </a:rPr>
                  <a:t>5</a:t>
                </a:r>
              </a:p>
            </p:txBody>
          </p:sp>
          <p:sp>
            <p:nvSpPr>
              <p:cNvPr id="91" name="Oval 90">
                <a:extLst>
                  <a:ext uri="{FF2B5EF4-FFF2-40B4-BE49-F238E27FC236}">
                    <a16:creationId xmlns:a16="http://schemas.microsoft.com/office/drawing/2014/main" id="{46E9DC39-3C57-AD6C-C279-EC0F3F246956}"/>
                  </a:ext>
                </a:extLst>
              </p:cNvPr>
              <p:cNvSpPr/>
              <p:nvPr/>
            </p:nvSpPr>
            <p:spPr>
              <a:xfrm rot="3468749">
                <a:off x="1233316" y="443732"/>
                <a:ext cx="309176" cy="175836"/>
              </a:xfrm>
              <a:prstGeom prst="ellipse">
                <a:avLst/>
              </a:prstGeom>
              <a:no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 rtl="0"/>
                <a:r>
                  <a:rPr lang="en-GB" sz="1200" b="1" dirty="0">
                    <a:solidFill>
                      <a:schemeClr val="tx2"/>
                    </a:solidFill>
                    <a:latin typeface="Arial Black" panose="020B0A04020102020204" pitchFamily="34" charset="0"/>
                  </a:rPr>
                  <a:t>3</a:t>
                </a:r>
              </a:p>
            </p:txBody>
          </p:sp>
          <p:sp>
            <p:nvSpPr>
              <p:cNvPr id="92" name="Oval 91">
                <a:extLst>
                  <a:ext uri="{FF2B5EF4-FFF2-40B4-BE49-F238E27FC236}">
                    <a16:creationId xmlns:a16="http://schemas.microsoft.com/office/drawing/2014/main" id="{C4A66EC6-1BDD-6D43-5E6C-AD5FF18A5B3D}"/>
                  </a:ext>
                </a:extLst>
              </p:cNvPr>
              <p:cNvSpPr/>
              <p:nvPr/>
            </p:nvSpPr>
            <p:spPr>
              <a:xfrm rot="12554705">
                <a:off x="751960" y="1131466"/>
                <a:ext cx="175836" cy="309176"/>
              </a:xfrm>
              <a:prstGeom prst="ellipse">
                <a:avLst/>
              </a:prstGeom>
              <a:no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 rtl="0"/>
                <a:r>
                  <a:rPr lang="en-GB" sz="1200" b="1" dirty="0">
                    <a:solidFill>
                      <a:schemeClr val="tx2"/>
                    </a:solidFill>
                    <a:latin typeface="Arial Black" panose="020B0A04020102020204" pitchFamily="34" charset="0"/>
                  </a:rPr>
                  <a:t>7</a:t>
                </a:r>
              </a:p>
            </p:txBody>
          </p:sp>
        </p:grp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9F673B2D-02CF-43CF-A09E-058E14EA84E7}"/>
                </a:ext>
              </a:extLst>
            </p:cNvPr>
            <p:cNvSpPr/>
            <p:nvPr/>
          </p:nvSpPr>
          <p:spPr>
            <a:xfrm rot="16526391">
              <a:off x="7542280" y="4986011"/>
              <a:ext cx="325897" cy="386003"/>
            </a:xfrm>
            <a:prstGeom prst="ellipse">
              <a:avLst/>
            </a:prstGeom>
            <a:no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pPr algn="ctr" rtl="0"/>
              <a:r>
                <a:rPr lang="en-GB" sz="1200" b="1" dirty="0">
                  <a:solidFill>
                    <a:schemeClr val="tx2"/>
                  </a:solidFill>
                  <a:latin typeface="Arial Black" panose="020B0A04020102020204" pitchFamily="34" charset="0"/>
                </a:rPr>
                <a:t>9</a:t>
              </a:r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CCDE3CE3-3718-60E0-1DEA-46E625E41238}"/>
                </a:ext>
              </a:extLst>
            </p:cNvPr>
            <p:cNvSpPr/>
            <p:nvPr/>
          </p:nvSpPr>
          <p:spPr>
            <a:xfrm rot="18586691">
              <a:off x="7682767" y="4632729"/>
              <a:ext cx="325897" cy="386003"/>
            </a:xfrm>
            <a:prstGeom prst="ellipse">
              <a:avLst/>
            </a:prstGeom>
            <a:no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pPr algn="ctr" rtl="0"/>
              <a:r>
                <a:rPr lang="en-GB" sz="1200" b="1" dirty="0">
                  <a:solidFill>
                    <a:schemeClr val="tx2"/>
                  </a:solidFill>
                  <a:latin typeface="Arial Black" panose="020B0A04020102020204" pitchFamily="34" charset="0"/>
                </a:rPr>
                <a:t>10</a:t>
              </a:r>
            </a:p>
          </p:txBody>
        </p:sp>
      </p:grpSp>
      <p:grpSp>
        <p:nvGrpSpPr>
          <p:cNvPr id="129" name="Group 128">
            <a:extLst>
              <a:ext uri="{FF2B5EF4-FFF2-40B4-BE49-F238E27FC236}">
                <a16:creationId xmlns:a16="http://schemas.microsoft.com/office/drawing/2014/main" id="{456C8D00-4A32-E6FF-FBBB-276935ECEC59}"/>
              </a:ext>
            </a:extLst>
          </p:cNvPr>
          <p:cNvGrpSpPr/>
          <p:nvPr/>
        </p:nvGrpSpPr>
        <p:grpSpPr>
          <a:xfrm>
            <a:off x="6116251" y="4006842"/>
            <a:ext cx="3238986" cy="2748910"/>
            <a:chOff x="7512227" y="4458622"/>
            <a:chExt cx="1788109" cy="1698967"/>
          </a:xfrm>
          <a:solidFill>
            <a:schemeClr val="bg2"/>
          </a:solidFill>
        </p:grpSpPr>
        <p:grpSp>
          <p:nvGrpSpPr>
            <p:cNvPr id="130" name="Group 129">
              <a:extLst>
                <a:ext uri="{FF2B5EF4-FFF2-40B4-BE49-F238E27FC236}">
                  <a16:creationId xmlns:a16="http://schemas.microsoft.com/office/drawing/2014/main" id="{873C9827-924B-6CFB-58AE-63987F6FFC49}"/>
                </a:ext>
              </a:extLst>
            </p:cNvPr>
            <p:cNvGrpSpPr/>
            <p:nvPr/>
          </p:nvGrpSpPr>
          <p:grpSpPr>
            <a:xfrm>
              <a:off x="7574692" y="4458622"/>
              <a:ext cx="1725644" cy="1698967"/>
              <a:chOff x="520290" y="225125"/>
              <a:chExt cx="1042358" cy="1215517"/>
            </a:xfrm>
            <a:grpFill/>
          </p:grpSpPr>
          <p:sp>
            <p:nvSpPr>
              <p:cNvPr id="133" name="Oval 132">
                <a:extLst>
                  <a:ext uri="{FF2B5EF4-FFF2-40B4-BE49-F238E27FC236}">
                    <a16:creationId xmlns:a16="http://schemas.microsoft.com/office/drawing/2014/main" id="{3B0E76D7-06DD-CC3D-7120-BEC0EDDDEC38}"/>
                  </a:ext>
                </a:extLst>
              </p:cNvPr>
              <p:cNvSpPr/>
              <p:nvPr/>
            </p:nvSpPr>
            <p:spPr>
              <a:xfrm>
                <a:off x="708758" y="448612"/>
                <a:ext cx="640080" cy="762604"/>
              </a:xfrm>
              <a:prstGeom prst="ellipse">
                <a:avLst/>
              </a:prstGeom>
              <a:noFill/>
              <a:ln w="12700">
                <a:solidFill>
                  <a:schemeClr val="accent5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 rtl="0"/>
                <a:r>
                  <a:rPr lang="en-GB" b="1" dirty="0">
                    <a:solidFill>
                      <a:schemeClr val="tx2"/>
                    </a:solidFill>
                    <a:latin typeface="Baskerville Old Face" panose="02020602080505020303" pitchFamily="18" charset="0"/>
                  </a:rPr>
                  <a:t>Table 5</a:t>
                </a:r>
              </a:p>
            </p:txBody>
          </p:sp>
          <p:sp>
            <p:nvSpPr>
              <p:cNvPr id="134" name="Oval 133">
                <a:extLst>
                  <a:ext uri="{FF2B5EF4-FFF2-40B4-BE49-F238E27FC236}">
                    <a16:creationId xmlns:a16="http://schemas.microsoft.com/office/drawing/2014/main" id="{45ED1029-60CE-43B7-2E3B-B852E60C49CE}"/>
                  </a:ext>
                </a:extLst>
              </p:cNvPr>
              <p:cNvSpPr/>
              <p:nvPr/>
            </p:nvSpPr>
            <p:spPr>
              <a:xfrm rot="14565915">
                <a:off x="520290" y="919133"/>
                <a:ext cx="233161" cy="233161"/>
              </a:xfrm>
              <a:prstGeom prst="ellipse">
                <a:avLst/>
              </a:prstGeom>
              <a:no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 rtl="0"/>
                <a:r>
                  <a:rPr lang="en-GB" sz="1200" b="1" dirty="0">
                    <a:solidFill>
                      <a:schemeClr val="tx2"/>
                    </a:solidFill>
                    <a:latin typeface="Arial Black" panose="020B0A04020102020204" pitchFamily="34" charset="0"/>
                  </a:rPr>
                  <a:t>8</a:t>
                </a:r>
              </a:p>
            </p:txBody>
          </p:sp>
          <p:sp>
            <p:nvSpPr>
              <p:cNvPr id="135" name="Oval 134">
                <a:extLst>
                  <a:ext uri="{FF2B5EF4-FFF2-40B4-BE49-F238E27FC236}">
                    <a16:creationId xmlns:a16="http://schemas.microsoft.com/office/drawing/2014/main" id="{8BA016EB-B906-54D7-2D39-D57676DCF826}"/>
                  </a:ext>
                </a:extLst>
              </p:cNvPr>
              <p:cNvSpPr/>
              <p:nvPr/>
            </p:nvSpPr>
            <p:spPr>
              <a:xfrm rot="5400000">
                <a:off x="1329487" y="680608"/>
                <a:ext cx="233161" cy="233161"/>
              </a:xfrm>
              <a:prstGeom prst="ellipse">
                <a:avLst/>
              </a:prstGeom>
              <a:no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 rtl="0"/>
                <a:r>
                  <a:rPr lang="en-GB" sz="1200" b="1" dirty="0">
                    <a:solidFill>
                      <a:schemeClr val="tx2"/>
                    </a:solidFill>
                    <a:latin typeface="Arial Black" panose="020B0A04020102020204" pitchFamily="34" charset="0"/>
                  </a:rPr>
                  <a:t>4</a:t>
                </a:r>
              </a:p>
            </p:txBody>
          </p:sp>
          <p:sp>
            <p:nvSpPr>
              <p:cNvPr id="136" name="Oval 135">
                <a:extLst>
                  <a:ext uri="{FF2B5EF4-FFF2-40B4-BE49-F238E27FC236}">
                    <a16:creationId xmlns:a16="http://schemas.microsoft.com/office/drawing/2014/main" id="{8B127DE3-7D36-9BD5-63AD-BA87D2CC2C4B}"/>
                  </a:ext>
                </a:extLst>
              </p:cNvPr>
              <p:cNvSpPr/>
              <p:nvPr/>
            </p:nvSpPr>
            <p:spPr>
              <a:xfrm rot="1128709">
                <a:off x="1066892" y="227847"/>
                <a:ext cx="233161" cy="233161"/>
              </a:xfrm>
              <a:prstGeom prst="ellipse">
                <a:avLst/>
              </a:prstGeom>
              <a:no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 rtl="0"/>
                <a:r>
                  <a:rPr lang="en-GB" sz="1200" b="1" dirty="0">
                    <a:solidFill>
                      <a:schemeClr val="tx2"/>
                    </a:solidFill>
                    <a:latin typeface="Arial Black" panose="020B0A04020102020204" pitchFamily="34" charset="0"/>
                  </a:rPr>
                  <a:t>2</a:t>
                </a:r>
              </a:p>
            </p:txBody>
          </p:sp>
          <p:sp>
            <p:nvSpPr>
              <p:cNvPr id="137" name="Oval 136">
                <a:extLst>
                  <a:ext uri="{FF2B5EF4-FFF2-40B4-BE49-F238E27FC236}">
                    <a16:creationId xmlns:a16="http://schemas.microsoft.com/office/drawing/2014/main" id="{353AFE92-A3DE-5E3E-5F5E-0B28D117C54A}"/>
                  </a:ext>
                </a:extLst>
              </p:cNvPr>
              <p:cNvSpPr/>
              <p:nvPr/>
            </p:nvSpPr>
            <p:spPr>
              <a:xfrm rot="9461973">
                <a:off x="1037931" y="1199971"/>
                <a:ext cx="233161" cy="222810"/>
              </a:xfrm>
              <a:prstGeom prst="ellipse">
                <a:avLst/>
              </a:prstGeom>
              <a:no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 rtl="0"/>
                <a:r>
                  <a:rPr lang="en-GB" sz="1200" b="1" dirty="0">
                    <a:solidFill>
                      <a:schemeClr val="tx2"/>
                    </a:solidFill>
                    <a:latin typeface="Arial Black" panose="020B0A04020102020204" pitchFamily="34" charset="0"/>
                  </a:rPr>
                  <a:t>6</a:t>
                </a:r>
              </a:p>
            </p:txBody>
          </p:sp>
          <p:sp>
            <p:nvSpPr>
              <p:cNvPr id="138" name="Oval 137">
                <a:extLst>
                  <a:ext uri="{FF2B5EF4-FFF2-40B4-BE49-F238E27FC236}">
                    <a16:creationId xmlns:a16="http://schemas.microsoft.com/office/drawing/2014/main" id="{02C1E26E-EAB8-6454-1CE0-83373107745C}"/>
                  </a:ext>
                </a:extLst>
              </p:cNvPr>
              <p:cNvSpPr/>
              <p:nvPr/>
            </p:nvSpPr>
            <p:spPr>
              <a:xfrm rot="20802416">
                <a:off x="793714" y="225125"/>
                <a:ext cx="233161" cy="233161"/>
              </a:xfrm>
              <a:prstGeom prst="ellipse">
                <a:avLst/>
              </a:prstGeom>
              <a:no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 rtl="0"/>
                <a:r>
                  <a:rPr lang="en-GB" sz="1200" dirty="0">
                    <a:solidFill>
                      <a:schemeClr val="tx2"/>
                    </a:solidFill>
                    <a:latin typeface="Arial Black" panose="020B0A04020102020204" pitchFamily="34" charset="0"/>
                  </a:rPr>
                  <a:t>1</a:t>
                </a:r>
              </a:p>
            </p:txBody>
          </p:sp>
          <p:sp>
            <p:nvSpPr>
              <p:cNvPr id="139" name="Oval 138">
                <a:extLst>
                  <a:ext uri="{FF2B5EF4-FFF2-40B4-BE49-F238E27FC236}">
                    <a16:creationId xmlns:a16="http://schemas.microsoft.com/office/drawing/2014/main" id="{1BADD107-3799-61E4-7D66-F2C511AE3F9A}"/>
                  </a:ext>
                </a:extLst>
              </p:cNvPr>
              <p:cNvSpPr/>
              <p:nvPr/>
            </p:nvSpPr>
            <p:spPr>
              <a:xfrm rot="6958515">
                <a:off x="1225050" y="984701"/>
                <a:ext cx="309176" cy="175836"/>
              </a:xfrm>
              <a:prstGeom prst="ellipse">
                <a:avLst/>
              </a:prstGeom>
              <a:no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 rtl="0"/>
                <a:r>
                  <a:rPr lang="en-GB" sz="1200" b="1" dirty="0">
                    <a:solidFill>
                      <a:schemeClr val="tx2"/>
                    </a:solidFill>
                    <a:latin typeface="Arial Black" panose="020B0A04020102020204" pitchFamily="34" charset="0"/>
                  </a:rPr>
                  <a:t>5</a:t>
                </a:r>
              </a:p>
            </p:txBody>
          </p:sp>
          <p:sp>
            <p:nvSpPr>
              <p:cNvPr id="140" name="Oval 139">
                <a:extLst>
                  <a:ext uri="{FF2B5EF4-FFF2-40B4-BE49-F238E27FC236}">
                    <a16:creationId xmlns:a16="http://schemas.microsoft.com/office/drawing/2014/main" id="{245BD4F2-4133-54C7-00C4-B43B7700A3EB}"/>
                  </a:ext>
                </a:extLst>
              </p:cNvPr>
              <p:cNvSpPr/>
              <p:nvPr/>
            </p:nvSpPr>
            <p:spPr>
              <a:xfrm rot="3468749">
                <a:off x="1233316" y="443732"/>
                <a:ext cx="309176" cy="175836"/>
              </a:xfrm>
              <a:prstGeom prst="ellipse">
                <a:avLst/>
              </a:prstGeom>
              <a:no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 rtl="0"/>
                <a:r>
                  <a:rPr lang="en-GB" sz="1200" b="1" dirty="0">
                    <a:solidFill>
                      <a:schemeClr val="tx2"/>
                    </a:solidFill>
                    <a:latin typeface="Arial Black" panose="020B0A04020102020204" pitchFamily="34" charset="0"/>
                  </a:rPr>
                  <a:t>3</a:t>
                </a:r>
              </a:p>
            </p:txBody>
          </p:sp>
          <p:sp>
            <p:nvSpPr>
              <p:cNvPr id="141" name="Oval 140">
                <a:extLst>
                  <a:ext uri="{FF2B5EF4-FFF2-40B4-BE49-F238E27FC236}">
                    <a16:creationId xmlns:a16="http://schemas.microsoft.com/office/drawing/2014/main" id="{38397D79-90E2-C185-CE11-9C7F2C9C22B7}"/>
                  </a:ext>
                </a:extLst>
              </p:cNvPr>
              <p:cNvSpPr/>
              <p:nvPr/>
            </p:nvSpPr>
            <p:spPr>
              <a:xfrm rot="12554705">
                <a:off x="751960" y="1131466"/>
                <a:ext cx="175836" cy="309176"/>
              </a:xfrm>
              <a:prstGeom prst="ellipse">
                <a:avLst/>
              </a:prstGeom>
              <a:no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 rtl="0"/>
                <a:r>
                  <a:rPr lang="en-GB" sz="1200" b="1" dirty="0">
                    <a:solidFill>
                      <a:schemeClr val="tx2"/>
                    </a:solidFill>
                    <a:latin typeface="Arial Black" panose="020B0A04020102020204" pitchFamily="34" charset="0"/>
                  </a:rPr>
                  <a:t>7</a:t>
                </a:r>
              </a:p>
            </p:txBody>
          </p:sp>
        </p:grpSp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49F06AA1-E2C4-EB7F-806A-53F4C712C1A9}"/>
                </a:ext>
              </a:extLst>
            </p:cNvPr>
            <p:cNvSpPr/>
            <p:nvPr/>
          </p:nvSpPr>
          <p:spPr>
            <a:xfrm rot="16526391">
              <a:off x="7542280" y="4986011"/>
              <a:ext cx="325897" cy="386003"/>
            </a:xfrm>
            <a:prstGeom prst="ellipse">
              <a:avLst/>
            </a:prstGeom>
            <a:no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pPr algn="ctr" rtl="0"/>
              <a:r>
                <a:rPr lang="en-GB" sz="1200" b="1" dirty="0">
                  <a:solidFill>
                    <a:schemeClr val="tx2"/>
                  </a:solidFill>
                  <a:latin typeface="Arial Black" panose="020B0A04020102020204" pitchFamily="34" charset="0"/>
                </a:rPr>
                <a:t>9</a:t>
              </a:r>
            </a:p>
          </p:txBody>
        </p:sp>
        <p:sp>
          <p:nvSpPr>
            <p:cNvPr id="132" name="Oval 131">
              <a:extLst>
                <a:ext uri="{FF2B5EF4-FFF2-40B4-BE49-F238E27FC236}">
                  <a16:creationId xmlns:a16="http://schemas.microsoft.com/office/drawing/2014/main" id="{4FC52E30-10D3-D373-2FAB-45E7830DBCDB}"/>
                </a:ext>
              </a:extLst>
            </p:cNvPr>
            <p:cNvSpPr/>
            <p:nvPr/>
          </p:nvSpPr>
          <p:spPr>
            <a:xfrm rot="18586691">
              <a:off x="7682767" y="4632729"/>
              <a:ext cx="325897" cy="386003"/>
            </a:xfrm>
            <a:prstGeom prst="ellipse">
              <a:avLst/>
            </a:prstGeom>
            <a:no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pPr algn="ctr" rtl="0"/>
              <a:r>
                <a:rPr lang="en-GB" sz="1200" b="1" dirty="0">
                  <a:solidFill>
                    <a:schemeClr val="tx2"/>
                  </a:solidFill>
                  <a:latin typeface="Arial Black" panose="020B0A04020102020204" pitchFamily="34" charset="0"/>
                </a:rPr>
                <a:t>10</a:t>
              </a:r>
            </a:p>
          </p:txBody>
        </p:sp>
      </p:grpSp>
      <p:grpSp>
        <p:nvGrpSpPr>
          <p:cNvPr id="143" name="Group 142">
            <a:extLst>
              <a:ext uri="{FF2B5EF4-FFF2-40B4-BE49-F238E27FC236}">
                <a16:creationId xmlns:a16="http://schemas.microsoft.com/office/drawing/2014/main" id="{DA78243B-6FE9-04ED-0198-80573105F5E9}"/>
              </a:ext>
            </a:extLst>
          </p:cNvPr>
          <p:cNvGrpSpPr/>
          <p:nvPr/>
        </p:nvGrpSpPr>
        <p:grpSpPr>
          <a:xfrm>
            <a:off x="9282298" y="4062085"/>
            <a:ext cx="2963872" cy="2543842"/>
            <a:chOff x="544026" y="252522"/>
            <a:chExt cx="988348" cy="1124840"/>
          </a:xfrm>
          <a:solidFill>
            <a:schemeClr val="bg2"/>
          </a:solidFill>
        </p:grpSpPr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1AE74A8C-14E1-2961-08A8-78589A6D0B0C}"/>
                </a:ext>
              </a:extLst>
            </p:cNvPr>
            <p:cNvSpPr/>
            <p:nvPr/>
          </p:nvSpPr>
          <p:spPr>
            <a:xfrm>
              <a:off x="765768" y="459333"/>
              <a:ext cx="570957" cy="703617"/>
            </a:xfrm>
            <a:prstGeom prst="ellipse">
              <a:avLst/>
            </a:prstGeom>
            <a:noFill/>
            <a:ln w="12700"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pPr algn="ctr" rtl="0"/>
              <a:r>
                <a:rPr lang="en-GB" b="1" dirty="0">
                  <a:solidFill>
                    <a:schemeClr val="tx2"/>
                  </a:solidFill>
                  <a:latin typeface="Baskerville Old Face" panose="02020602080505020303" pitchFamily="18" charset="0"/>
                </a:rPr>
                <a:t>Table 6</a:t>
              </a:r>
              <a:endParaRPr lang="en-GB" sz="900" b="1" dirty="0">
                <a:solidFill>
                  <a:schemeClr val="tx2"/>
                </a:solidFill>
                <a:latin typeface="Baskerville Old Face" panose="02020602080505020303" pitchFamily="18" charset="0"/>
              </a:endParaRPr>
            </a:p>
          </p:txBody>
        </p:sp>
        <p:sp>
          <p:nvSpPr>
            <p:cNvPr id="147" name="Oval 146">
              <a:extLst>
                <a:ext uri="{FF2B5EF4-FFF2-40B4-BE49-F238E27FC236}">
                  <a16:creationId xmlns:a16="http://schemas.microsoft.com/office/drawing/2014/main" id="{BE9DE227-75E9-2B7C-08C0-09083DF671CA}"/>
                </a:ext>
              </a:extLst>
            </p:cNvPr>
            <p:cNvSpPr/>
            <p:nvPr/>
          </p:nvSpPr>
          <p:spPr>
            <a:xfrm rot="16605550">
              <a:off x="544026" y="591607"/>
              <a:ext cx="233161" cy="233161"/>
            </a:xfrm>
            <a:prstGeom prst="ellipse">
              <a:avLst/>
            </a:prstGeom>
            <a:no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pPr algn="ctr" rtl="0"/>
              <a:r>
                <a:rPr lang="en-GB" sz="1200" b="1" dirty="0">
                  <a:solidFill>
                    <a:schemeClr val="tx2"/>
                  </a:solidFill>
                  <a:latin typeface="Arial Black" panose="020B0A04020102020204" pitchFamily="34" charset="0"/>
                </a:rPr>
                <a:t>8</a:t>
              </a:r>
            </a:p>
          </p:txBody>
        </p:sp>
        <p:sp>
          <p:nvSpPr>
            <p:cNvPr id="148" name="Oval 147">
              <a:extLst>
                <a:ext uri="{FF2B5EF4-FFF2-40B4-BE49-F238E27FC236}">
                  <a16:creationId xmlns:a16="http://schemas.microsoft.com/office/drawing/2014/main" id="{606CCCF9-81B9-73F4-F72E-2BD3A629F345}"/>
                </a:ext>
              </a:extLst>
            </p:cNvPr>
            <p:cNvSpPr/>
            <p:nvPr/>
          </p:nvSpPr>
          <p:spPr>
            <a:xfrm rot="5918447">
              <a:off x="1299213" y="805888"/>
              <a:ext cx="233161" cy="233161"/>
            </a:xfrm>
            <a:prstGeom prst="ellipse">
              <a:avLst/>
            </a:prstGeom>
            <a:no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pPr algn="ctr" rtl="0"/>
              <a:r>
                <a:rPr lang="en-GB" sz="1200" b="1" dirty="0">
                  <a:solidFill>
                    <a:schemeClr val="tx2"/>
                  </a:solidFill>
                  <a:latin typeface="Arial Black" panose="020B0A04020102020204" pitchFamily="34" charset="0"/>
                </a:rPr>
                <a:t>4</a:t>
              </a:r>
            </a:p>
          </p:txBody>
        </p:sp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CCFC6BF7-90BD-3C60-7714-C9AE706322E4}"/>
                </a:ext>
              </a:extLst>
            </p:cNvPr>
            <p:cNvSpPr/>
            <p:nvPr/>
          </p:nvSpPr>
          <p:spPr>
            <a:xfrm rot="1128709">
              <a:off x="1061103" y="252522"/>
              <a:ext cx="233161" cy="233161"/>
            </a:xfrm>
            <a:prstGeom prst="ellipse">
              <a:avLst/>
            </a:prstGeom>
            <a:no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pPr algn="ctr" rtl="0"/>
              <a:r>
                <a:rPr lang="en-GB" sz="1200" b="1" dirty="0">
                  <a:solidFill>
                    <a:schemeClr val="tx2"/>
                  </a:solidFill>
                  <a:latin typeface="Arial Black" panose="020B0A04020102020204" pitchFamily="34" charset="0"/>
                </a:rPr>
                <a:t>2</a:t>
              </a:r>
            </a:p>
          </p:txBody>
        </p:sp>
        <p:sp>
          <p:nvSpPr>
            <p:cNvPr id="150" name="Oval 149">
              <a:extLst>
                <a:ext uri="{FF2B5EF4-FFF2-40B4-BE49-F238E27FC236}">
                  <a16:creationId xmlns:a16="http://schemas.microsoft.com/office/drawing/2014/main" id="{C59AFF75-6541-C0A0-9847-09450FDB566B}"/>
                </a:ext>
              </a:extLst>
            </p:cNvPr>
            <p:cNvSpPr/>
            <p:nvPr/>
          </p:nvSpPr>
          <p:spPr>
            <a:xfrm rot="11218987">
              <a:off x="895814" y="1154552"/>
              <a:ext cx="233161" cy="222810"/>
            </a:xfrm>
            <a:prstGeom prst="ellipse">
              <a:avLst/>
            </a:prstGeom>
            <a:no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pPr algn="ctr" rtl="0"/>
              <a:r>
                <a:rPr lang="en-GB" sz="1200" b="1" dirty="0">
                  <a:solidFill>
                    <a:schemeClr val="tx2"/>
                  </a:solidFill>
                  <a:latin typeface="Arial Black" panose="020B0A04020102020204" pitchFamily="34" charset="0"/>
                </a:rPr>
                <a:t>6</a:t>
              </a:r>
            </a:p>
          </p:txBody>
        </p:sp>
        <p:sp>
          <p:nvSpPr>
            <p:cNvPr id="151" name="Oval 150">
              <a:extLst>
                <a:ext uri="{FF2B5EF4-FFF2-40B4-BE49-F238E27FC236}">
                  <a16:creationId xmlns:a16="http://schemas.microsoft.com/office/drawing/2014/main" id="{FAB8B0FF-4B77-E591-28B6-C22DBED3A1D2}"/>
                </a:ext>
              </a:extLst>
            </p:cNvPr>
            <p:cNvSpPr/>
            <p:nvPr/>
          </p:nvSpPr>
          <p:spPr>
            <a:xfrm rot="19631416">
              <a:off x="704473" y="281627"/>
              <a:ext cx="233161" cy="233161"/>
            </a:xfrm>
            <a:prstGeom prst="ellipse">
              <a:avLst/>
            </a:prstGeom>
            <a:no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pPr algn="ctr" rtl="0"/>
              <a:r>
                <a:rPr lang="en-GB" sz="1200" dirty="0">
                  <a:solidFill>
                    <a:schemeClr val="tx2"/>
                  </a:solidFill>
                  <a:latin typeface="Arial Black" panose="020B0A04020102020204" pitchFamily="34" charset="0"/>
                </a:rPr>
                <a:t>1</a:t>
              </a:r>
            </a:p>
          </p:txBody>
        </p:sp>
        <p:sp>
          <p:nvSpPr>
            <p:cNvPr id="152" name="Oval 151">
              <a:extLst>
                <a:ext uri="{FF2B5EF4-FFF2-40B4-BE49-F238E27FC236}">
                  <a16:creationId xmlns:a16="http://schemas.microsoft.com/office/drawing/2014/main" id="{B4F74BCB-CF0E-ADD7-F634-54762C7C7603}"/>
                </a:ext>
              </a:extLst>
            </p:cNvPr>
            <p:cNvSpPr/>
            <p:nvPr/>
          </p:nvSpPr>
          <p:spPr>
            <a:xfrm rot="8297211">
              <a:off x="1173554" y="1063556"/>
              <a:ext cx="233161" cy="233162"/>
            </a:xfrm>
            <a:prstGeom prst="ellipse">
              <a:avLst/>
            </a:prstGeom>
            <a:no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pPr algn="ctr" rtl="0"/>
              <a:r>
                <a:rPr lang="en-GB" sz="1200" b="1" dirty="0">
                  <a:solidFill>
                    <a:schemeClr val="tx2"/>
                  </a:solidFill>
                  <a:latin typeface="Arial Black" panose="020B0A04020102020204" pitchFamily="34" charset="0"/>
                </a:rPr>
                <a:t>5</a:t>
              </a:r>
            </a:p>
          </p:txBody>
        </p:sp>
        <p:sp>
          <p:nvSpPr>
            <p:cNvPr id="153" name="Oval 152">
              <a:extLst>
                <a:ext uri="{FF2B5EF4-FFF2-40B4-BE49-F238E27FC236}">
                  <a16:creationId xmlns:a16="http://schemas.microsoft.com/office/drawing/2014/main" id="{B0AAC869-29AC-D738-18B2-E230D0764543}"/>
                </a:ext>
              </a:extLst>
            </p:cNvPr>
            <p:cNvSpPr/>
            <p:nvPr/>
          </p:nvSpPr>
          <p:spPr>
            <a:xfrm rot="4102623">
              <a:off x="1233487" y="511584"/>
              <a:ext cx="309176" cy="175836"/>
            </a:xfrm>
            <a:prstGeom prst="ellipse">
              <a:avLst/>
            </a:prstGeom>
            <a:no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pPr algn="ctr" rtl="0"/>
              <a:r>
                <a:rPr lang="en-GB" sz="1200" b="1" dirty="0">
                  <a:solidFill>
                    <a:schemeClr val="tx2"/>
                  </a:solidFill>
                  <a:latin typeface="Arial Black" panose="020B0A04020102020204" pitchFamily="34" charset="0"/>
                </a:rPr>
                <a:t>3</a:t>
              </a:r>
            </a:p>
          </p:txBody>
        </p:sp>
        <p:sp>
          <p:nvSpPr>
            <p:cNvPr id="154" name="Oval 153">
              <a:extLst>
                <a:ext uri="{FF2B5EF4-FFF2-40B4-BE49-F238E27FC236}">
                  <a16:creationId xmlns:a16="http://schemas.microsoft.com/office/drawing/2014/main" id="{F8C0DC0D-8ED0-E209-22BA-E3738C5A16E4}"/>
                </a:ext>
              </a:extLst>
            </p:cNvPr>
            <p:cNvSpPr/>
            <p:nvPr/>
          </p:nvSpPr>
          <p:spPr>
            <a:xfrm rot="13764051">
              <a:off x="608185" y="970366"/>
              <a:ext cx="233162" cy="233161"/>
            </a:xfrm>
            <a:prstGeom prst="ellipse">
              <a:avLst/>
            </a:prstGeom>
            <a:no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pPr algn="ctr" rtl="0"/>
              <a:r>
                <a:rPr lang="en-GB" sz="1200" b="1" dirty="0">
                  <a:solidFill>
                    <a:schemeClr val="tx2"/>
                  </a:solidFill>
                  <a:latin typeface="Arial Black" panose="020B0A04020102020204" pitchFamily="34" charset="0"/>
                </a:rPr>
                <a:t>7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95918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1EC6B2C-7B60-406E-8194-6A23273DE7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452912"/>
              </p:ext>
            </p:extLst>
          </p:nvPr>
        </p:nvGraphicFramePr>
        <p:xfrm>
          <a:off x="597738" y="382054"/>
          <a:ext cx="2907897" cy="2382347"/>
        </p:xfrm>
        <a:graphic>
          <a:graphicData uri="http://schemas.openxmlformats.org/drawingml/2006/table">
            <a:tbl>
              <a:tblPr bandRow="1" bandCol="1">
                <a:tableStyleId>{5A111915-BE36-4E01-A7E5-04B1672EAD32}</a:tableStyleId>
              </a:tblPr>
              <a:tblGrid>
                <a:gridCol w="5510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68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9150">
                <a:tc gridSpan="2">
                  <a:txBody>
                    <a:bodyPr/>
                    <a:lstStyle/>
                    <a:p>
                      <a:pPr algn="ctr" rtl="0"/>
                      <a:r>
                        <a:rPr lang="en-GB" sz="1200" b="1" noProof="0" dirty="0"/>
                        <a:t>Top table</a:t>
                      </a:r>
                      <a:r>
                        <a:rPr lang="en-GB" sz="1200" b="1" baseline="0" noProof="0" dirty="0"/>
                        <a:t> </a:t>
                      </a:r>
                      <a:r>
                        <a:rPr lang="en-GB" sz="1200" b="1" noProof="0" dirty="0"/>
                        <a:t>details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0"/>
                      <a:endParaRPr lang="en-US" sz="400" dirty="0"/>
                    </a:p>
                  </a:txBody>
                  <a:tcPr marL="18288" marR="18288" marT="9144" marB="914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9997">
                <a:tc>
                  <a:txBody>
                    <a:bodyPr/>
                    <a:lstStyle/>
                    <a:p>
                      <a:pPr algn="ctr" rtl="0"/>
                      <a:r>
                        <a:rPr lang="en-GB" sz="1200" b="1" noProof="0" dirty="0"/>
                        <a:t>Seat no.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GB" sz="1200" b="1" noProof="0" dirty="0"/>
                        <a:t>Guest Name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9150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baseline="0" noProof="0" dirty="0"/>
                        <a:t>     </a:t>
                      </a:r>
                      <a:endParaRPr lang="en-GB" sz="1200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9150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9150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9150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</a:t>
                      </a:r>
                      <a:r>
                        <a:rPr lang="en-GB" sz="1200" baseline="0" noProof="0" dirty="0"/>
                        <a:t>  </a:t>
                      </a:r>
                      <a:endParaRPr lang="en-GB" sz="1200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9150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9150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9150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9150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1EC6B2C-7B60-406E-8194-6A23273DE7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9565816"/>
              </p:ext>
            </p:extLst>
          </p:nvPr>
        </p:nvGraphicFramePr>
        <p:xfrm>
          <a:off x="597738" y="3429000"/>
          <a:ext cx="2907899" cy="3043618"/>
        </p:xfrm>
        <a:graphic>
          <a:graphicData uri="http://schemas.openxmlformats.org/drawingml/2006/table">
            <a:tbl>
              <a:tblPr bandRow="1" bandCol="1">
                <a:tableStyleId>{5A111915-BE36-4E01-A7E5-04B1672EAD32}</a:tableStyleId>
              </a:tblPr>
              <a:tblGrid>
                <a:gridCol w="5510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68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0726">
                <a:tc gridSpan="2">
                  <a:txBody>
                    <a:bodyPr/>
                    <a:lstStyle/>
                    <a:p>
                      <a:pPr algn="ctr" rtl="0"/>
                      <a:r>
                        <a:rPr lang="en-GB" sz="1200" b="1" noProof="0" dirty="0"/>
                        <a:t>Table 4</a:t>
                      </a:r>
                      <a:r>
                        <a:rPr lang="en-GB" sz="1200" b="1" baseline="0" noProof="0" dirty="0"/>
                        <a:t> </a:t>
                      </a:r>
                      <a:r>
                        <a:rPr lang="en-GB" sz="1200" b="1" noProof="0" dirty="0"/>
                        <a:t>details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0"/>
                      <a:endParaRPr lang="en-US" sz="400" dirty="0"/>
                    </a:p>
                  </a:txBody>
                  <a:tcPr marL="18288" marR="18288" marT="9144" marB="914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1654">
                <a:tc>
                  <a:txBody>
                    <a:bodyPr/>
                    <a:lstStyle/>
                    <a:p>
                      <a:pPr algn="ctr" rtl="0"/>
                      <a:r>
                        <a:rPr lang="en-GB" sz="1200" b="1" noProof="0" dirty="0"/>
                        <a:t>Seat no.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GB" sz="1200" b="1" noProof="0" dirty="0"/>
                        <a:t>Guest Name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0726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baseline="0" noProof="0" dirty="0"/>
                        <a:t>     </a:t>
                      </a:r>
                      <a:endParaRPr lang="en-GB" sz="1200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0726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0726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0726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</a:t>
                      </a:r>
                      <a:r>
                        <a:rPr lang="en-GB" sz="1200" baseline="0" noProof="0" dirty="0"/>
                        <a:t>  </a:t>
                      </a:r>
                      <a:endParaRPr lang="en-GB" sz="1200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726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0726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0726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0726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1139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4291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1EC6B2C-7B60-406E-8194-6A23273DE7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8797210"/>
              </p:ext>
            </p:extLst>
          </p:nvPr>
        </p:nvGraphicFramePr>
        <p:xfrm>
          <a:off x="4642051" y="3466630"/>
          <a:ext cx="2907899" cy="3043618"/>
        </p:xfrm>
        <a:graphic>
          <a:graphicData uri="http://schemas.openxmlformats.org/drawingml/2006/table">
            <a:tbl>
              <a:tblPr bandRow="1" bandCol="1">
                <a:tableStyleId>{5A111915-BE36-4E01-A7E5-04B1672EAD32}</a:tableStyleId>
              </a:tblPr>
              <a:tblGrid>
                <a:gridCol w="5510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68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0726">
                <a:tc gridSpan="2">
                  <a:txBody>
                    <a:bodyPr/>
                    <a:lstStyle/>
                    <a:p>
                      <a:pPr algn="ctr" rtl="0"/>
                      <a:r>
                        <a:rPr lang="en-GB" sz="1200" b="1" noProof="0" dirty="0"/>
                        <a:t>Table 5</a:t>
                      </a:r>
                      <a:r>
                        <a:rPr lang="en-GB" sz="1200" b="1" baseline="0" noProof="0" dirty="0"/>
                        <a:t> </a:t>
                      </a:r>
                      <a:r>
                        <a:rPr lang="en-GB" sz="1200" b="1" noProof="0" dirty="0"/>
                        <a:t>details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0"/>
                      <a:endParaRPr lang="en-US" sz="400" dirty="0"/>
                    </a:p>
                  </a:txBody>
                  <a:tcPr marL="18288" marR="18288" marT="9144" marB="914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1654">
                <a:tc>
                  <a:txBody>
                    <a:bodyPr/>
                    <a:lstStyle/>
                    <a:p>
                      <a:pPr algn="ctr" rtl="0"/>
                      <a:r>
                        <a:rPr lang="en-GB" sz="1200" b="1" noProof="0" dirty="0"/>
                        <a:t>Seat no.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GB" sz="1200" b="1" noProof="0" dirty="0"/>
                        <a:t>Guest Name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0726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baseline="0" noProof="0" dirty="0"/>
                        <a:t>     </a:t>
                      </a:r>
                      <a:endParaRPr lang="en-GB" sz="1200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0726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0726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0726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</a:t>
                      </a:r>
                      <a:r>
                        <a:rPr lang="en-GB" sz="1200" baseline="0" noProof="0" dirty="0"/>
                        <a:t>  </a:t>
                      </a:r>
                      <a:endParaRPr lang="en-GB" sz="1200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726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0726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0726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0726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1139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4291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1EC6B2C-7B60-406E-8194-6A23273DE7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8218761"/>
              </p:ext>
            </p:extLst>
          </p:nvPr>
        </p:nvGraphicFramePr>
        <p:xfrm>
          <a:off x="4642051" y="382054"/>
          <a:ext cx="2907897" cy="2875119"/>
        </p:xfrm>
        <a:graphic>
          <a:graphicData uri="http://schemas.openxmlformats.org/drawingml/2006/table">
            <a:tbl>
              <a:tblPr bandRow="1" bandCol="1">
                <a:tableStyleId>{5A111915-BE36-4E01-A7E5-04B1672EAD32}</a:tableStyleId>
              </a:tblPr>
              <a:tblGrid>
                <a:gridCol w="5510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68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3357">
                <a:tc gridSpan="2">
                  <a:txBody>
                    <a:bodyPr/>
                    <a:lstStyle/>
                    <a:p>
                      <a:pPr algn="ctr" rtl="0"/>
                      <a:r>
                        <a:rPr lang="en-GB" sz="1200" b="1" noProof="0" dirty="0"/>
                        <a:t>Table 2</a:t>
                      </a:r>
                      <a:r>
                        <a:rPr lang="en-GB" sz="1200" b="1" baseline="0" noProof="0" dirty="0"/>
                        <a:t> </a:t>
                      </a:r>
                      <a:r>
                        <a:rPr lang="en-GB" sz="1200" b="1" noProof="0" dirty="0"/>
                        <a:t>details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0"/>
                      <a:endParaRPr lang="en-US" sz="400" dirty="0"/>
                    </a:p>
                  </a:txBody>
                  <a:tcPr marL="18288" marR="18288" marT="9144" marB="914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9997">
                <a:tc>
                  <a:txBody>
                    <a:bodyPr/>
                    <a:lstStyle/>
                    <a:p>
                      <a:pPr algn="ctr" rtl="0"/>
                      <a:r>
                        <a:rPr lang="en-GB" sz="1200" b="1" noProof="0" dirty="0"/>
                        <a:t>Seat no.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GB" sz="1200" b="1" noProof="0" dirty="0"/>
                        <a:t>Guest Name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9150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baseline="0" noProof="0" dirty="0"/>
                        <a:t>     </a:t>
                      </a:r>
                      <a:endParaRPr lang="en-GB" sz="1200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9150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9150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9150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</a:t>
                      </a:r>
                      <a:r>
                        <a:rPr lang="en-GB" sz="1200" baseline="0" noProof="0" dirty="0"/>
                        <a:t>  </a:t>
                      </a:r>
                      <a:endParaRPr lang="en-GB" sz="1200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9150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9150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9150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9150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4525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4040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1EC6B2C-7B60-406E-8194-6A23273DE7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2648938"/>
              </p:ext>
            </p:extLst>
          </p:nvPr>
        </p:nvGraphicFramePr>
        <p:xfrm>
          <a:off x="8529843" y="3466630"/>
          <a:ext cx="2907899" cy="2508188"/>
        </p:xfrm>
        <a:graphic>
          <a:graphicData uri="http://schemas.openxmlformats.org/drawingml/2006/table">
            <a:tbl>
              <a:tblPr bandRow="1" bandCol="1">
                <a:tableStyleId>{5A111915-BE36-4E01-A7E5-04B1672EAD32}</a:tableStyleId>
              </a:tblPr>
              <a:tblGrid>
                <a:gridCol w="5510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68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0726">
                <a:tc gridSpan="2">
                  <a:txBody>
                    <a:bodyPr/>
                    <a:lstStyle/>
                    <a:p>
                      <a:pPr algn="ctr" rtl="0"/>
                      <a:r>
                        <a:rPr lang="en-GB" sz="1200" b="1" noProof="0" dirty="0"/>
                        <a:t>Table 6</a:t>
                      </a:r>
                      <a:r>
                        <a:rPr lang="en-GB" sz="1200" b="1" baseline="0" noProof="0" dirty="0"/>
                        <a:t> </a:t>
                      </a:r>
                      <a:r>
                        <a:rPr lang="en-GB" sz="1200" b="1" noProof="0" dirty="0"/>
                        <a:t>details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0"/>
                      <a:endParaRPr lang="en-US" sz="400" dirty="0"/>
                    </a:p>
                  </a:txBody>
                  <a:tcPr marL="18288" marR="18288" marT="9144" marB="914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1654">
                <a:tc>
                  <a:txBody>
                    <a:bodyPr/>
                    <a:lstStyle/>
                    <a:p>
                      <a:pPr algn="ctr" rtl="0"/>
                      <a:r>
                        <a:rPr lang="en-GB" sz="1200" b="1" noProof="0" dirty="0"/>
                        <a:t>Seat no.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GB" sz="1200" b="1" noProof="0" dirty="0"/>
                        <a:t>Guest Name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0726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baseline="0" noProof="0" dirty="0"/>
                        <a:t>     </a:t>
                      </a:r>
                      <a:endParaRPr lang="en-GB" sz="1200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0726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30726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0726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</a:t>
                      </a:r>
                      <a:r>
                        <a:rPr lang="en-GB" sz="1200" baseline="0" noProof="0" dirty="0"/>
                        <a:t>  </a:t>
                      </a:r>
                      <a:endParaRPr lang="en-GB" sz="1200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0726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0726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0726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0726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1EC6B2C-7B60-406E-8194-6A23273DE7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1244269"/>
              </p:ext>
            </p:extLst>
          </p:nvPr>
        </p:nvGraphicFramePr>
        <p:xfrm>
          <a:off x="8529845" y="378319"/>
          <a:ext cx="2907897" cy="2865802"/>
        </p:xfrm>
        <a:graphic>
          <a:graphicData uri="http://schemas.openxmlformats.org/drawingml/2006/table">
            <a:tbl>
              <a:tblPr bandRow="1" bandCol="1">
                <a:tableStyleId>{5A111915-BE36-4E01-A7E5-04B1672EAD32}</a:tableStyleId>
              </a:tblPr>
              <a:tblGrid>
                <a:gridCol w="5510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68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9150">
                <a:tc gridSpan="2">
                  <a:txBody>
                    <a:bodyPr/>
                    <a:lstStyle/>
                    <a:p>
                      <a:pPr algn="ctr" rtl="0"/>
                      <a:r>
                        <a:rPr lang="en-GB" sz="1200" b="1" noProof="0" dirty="0"/>
                        <a:t>Table 3</a:t>
                      </a:r>
                      <a:r>
                        <a:rPr lang="en-GB" sz="1200" b="1" baseline="0" noProof="0" dirty="0"/>
                        <a:t> </a:t>
                      </a:r>
                      <a:r>
                        <a:rPr lang="en-GB" sz="1200" b="1" noProof="0" dirty="0"/>
                        <a:t>details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0"/>
                      <a:endParaRPr lang="en-US" sz="400" dirty="0"/>
                    </a:p>
                  </a:txBody>
                  <a:tcPr marL="18288" marR="18288" marT="9144" marB="914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9997">
                <a:tc>
                  <a:txBody>
                    <a:bodyPr/>
                    <a:lstStyle/>
                    <a:p>
                      <a:pPr algn="ctr" rtl="0"/>
                      <a:r>
                        <a:rPr lang="en-GB" sz="1200" b="1" noProof="0" dirty="0"/>
                        <a:t>Seat no.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GB" sz="1200" b="1" noProof="0" dirty="0"/>
                        <a:t>Guest Name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4040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baseline="0" noProof="0" dirty="0"/>
                        <a:t>     </a:t>
                      </a:r>
                      <a:endParaRPr lang="en-GB" sz="1200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9150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9150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9150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</a:t>
                      </a:r>
                      <a:r>
                        <a:rPr lang="en-GB" sz="1200" baseline="0" noProof="0" dirty="0"/>
                        <a:t>  </a:t>
                      </a:r>
                      <a:endParaRPr lang="en-GB" sz="1200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9150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9150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9150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9150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4525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4040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8529844" y="6033194"/>
            <a:ext cx="290789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Please detail any dietary requirement along with any children, highchairs and booster seats required</a:t>
            </a:r>
          </a:p>
          <a:p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18703367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D1EC6B2C-7B60-406E-8194-6A23273DE7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4936378"/>
              </p:ext>
            </p:extLst>
          </p:nvPr>
        </p:nvGraphicFramePr>
        <p:xfrm>
          <a:off x="894704" y="1596191"/>
          <a:ext cx="2906643" cy="3684552"/>
        </p:xfrm>
        <a:graphic>
          <a:graphicData uri="http://schemas.openxmlformats.org/drawingml/2006/table">
            <a:tbl>
              <a:tblPr bandRow="1" bandCol="1">
                <a:tableStyleId>{5A111915-BE36-4E01-A7E5-04B1672EAD32}</a:tableStyleId>
              </a:tblPr>
              <a:tblGrid>
                <a:gridCol w="5507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58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2274">
                <a:tc gridSpan="2">
                  <a:txBody>
                    <a:bodyPr/>
                    <a:lstStyle/>
                    <a:p>
                      <a:pPr algn="ctr" rtl="0"/>
                      <a:r>
                        <a:rPr lang="en-GB" sz="1200" b="1" noProof="0" dirty="0"/>
                        <a:t>Table 7</a:t>
                      </a:r>
                      <a:r>
                        <a:rPr lang="en-GB" sz="1200" b="1" baseline="0" noProof="0" dirty="0"/>
                        <a:t> </a:t>
                      </a:r>
                      <a:r>
                        <a:rPr lang="en-GB" sz="1200" b="1" noProof="0" dirty="0"/>
                        <a:t>details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0"/>
                      <a:endParaRPr lang="en-US" sz="400" dirty="0"/>
                    </a:p>
                  </a:txBody>
                  <a:tcPr marL="18288" marR="18288" marT="9144" marB="914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8093">
                <a:tc>
                  <a:txBody>
                    <a:bodyPr/>
                    <a:lstStyle/>
                    <a:p>
                      <a:pPr algn="ctr" rtl="0"/>
                      <a:r>
                        <a:rPr lang="en-GB" sz="1200" b="1" noProof="0" dirty="0"/>
                        <a:t>Seat no.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GB" sz="1200" b="1" noProof="0" dirty="0"/>
                        <a:t>Guest Name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2274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baseline="0" noProof="0" dirty="0"/>
                        <a:t>     </a:t>
                      </a:r>
                      <a:endParaRPr lang="en-GB" sz="1200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2274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2274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2274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</a:t>
                      </a:r>
                      <a:r>
                        <a:rPr lang="en-GB" sz="1200" baseline="0" noProof="0" dirty="0"/>
                        <a:t>  </a:t>
                      </a:r>
                      <a:endParaRPr lang="en-GB" sz="1200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2274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2274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3213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2274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5121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9933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F0BB4D6F-20B3-2A26-C7BB-109ACF2E95E9}"/>
              </a:ext>
            </a:extLst>
          </p:cNvPr>
          <p:cNvSpPr txBox="1"/>
          <p:nvPr/>
        </p:nvSpPr>
        <p:spPr>
          <a:xfrm>
            <a:off x="894703" y="663142"/>
            <a:ext cx="31833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/>
              <a:t>Mezzanine floor with a round table 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20E07070-C68B-0F7A-FEE9-98041D9DCA5B}"/>
              </a:ext>
            </a:extLst>
          </p:cNvPr>
          <p:cNvGrpSpPr/>
          <p:nvPr/>
        </p:nvGrpSpPr>
        <p:grpSpPr>
          <a:xfrm>
            <a:off x="5859035" y="2132148"/>
            <a:ext cx="3238986" cy="2748910"/>
            <a:chOff x="7512227" y="4458622"/>
            <a:chExt cx="1788109" cy="1698967"/>
          </a:xfrm>
          <a:solidFill>
            <a:schemeClr val="bg2"/>
          </a:solidFill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CFC7A773-8059-3B12-9E6C-B560929F12EB}"/>
                </a:ext>
              </a:extLst>
            </p:cNvPr>
            <p:cNvGrpSpPr/>
            <p:nvPr/>
          </p:nvGrpSpPr>
          <p:grpSpPr>
            <a:xfrm>
              <a:off x="7574692" y="4458622"/>
              <a:ext cx="1725644" cy="1698967"/>
              <a:chOff x="520290" y="225125"/>
              <a:chExt cx="1042358" cy="1215517"/>
            </a:xfrm>
            <a:grpFill/>
          </p:grpSpPr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5068C3DC-58AB-07F2-E9F6-EF7BF7CE39E3}"/>
                  </a:ext>
                </a:extLst>
              </p:cNvPr>
              <p:cNvSpPr/>
              <p:nvPr/>
            </p:nvSpPr>
            <p:spPr>
              <a:xfrm>
                <a:off x="708758" y="448612"/>
                <a:ext cx="640080" cy="762604"/>
              </a:xfrm>
              <a:prstGeom prst="ellipse">
                <a:avLst/>
              </a:prstGeom>
              <a:noFill/>
              <a:ln w="12700">
                <a:solidFill>
                  <a:schemeClr val="accent5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 rtl="0"/>
                <a:r>
                  <a:rPr lang="en-GB" b="1" dirty="0">
                    <a:solidFill>
                      <a:schemeClr val="tx2"/>
                    </a:solidFill>
                    <a:latin typeface="Baskerville Old Face" panose="02020602080505020303" pitchFamily="18" charset="0"/>
                  </a:rPr>
                  <a:t>Table 7</a:t>
                </a:r>
                <a:endParaRPr lang="en-GB" sz="900" b="1" dirty="0">
                  <a:solidFill>
                    <a:schemeClr val="tx2"/>
                  </a:solidFill>
                  <a:latin typeface="Baskerville Old Face" panose="02020602080505020303" pitchFamily="18" charset="0"/>
                </a:endParaRPr>
              </a:p>
            </p:txBody>
          </p:sp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06FC07AB-7528-6572-8A3D-7B642D400340}"/>
                  </a:ext>
                </a:extLst>
              </p:cNvPr>
              <p:cNvSpPr/>
              <p:nvPr/>
            </p:nvSpPr>
            <p:spPr>
              <a:xfrm rot="14565915">
                <a:off x="520290" y="919133"/>
                <a:ext cx="233161" cy="233161"/>
              </a:xfrm>
              <a:prstGeom prst="ellipse">
                <a:avLst/>
              </a:prstGeom>
              <a:no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 rtl="0"/>
                <a:r>
                  <a:rPr lang="en-GB" sz="1200" b="1" dirty="0">
                    <a:solidFill>
                      <a:schemeClr val="tx2"/>
                    </a:solidFill>
                    <a:latin typeface="Arial Black" panose="020B0A04020102020204" pitchFamily="34" charset="0"/>
                  </a:rPr>
                  <a:t>8</a:t>
                </a:r>
              </a:p>
            </p:txBody>
          </p:sp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4E3816F1-FABB-EB8E-B7D0-ECDF384AED0F}"/>
                  </a:ext>
                </a:extLst>
              </p:cNvPr>
              <p:cNvSpPr/>
              <p:nvPr/>
            </p:nvSpPr>
            <p:spPr>
              <a:xfrm rot="5400000">
                <a:off x="1329487" y="680608"/>
                <a:ext cx="233161" cy="233161"/>
              </a:xfrm>
              <a:prstGeom prst="ellipse">
                <a:avLst/>
              </a:prstGeom>
              <a:no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 rtl="0"/>
                <a:r>
                  <a:rPr lang="en-GB" sz="1200" b="1" dirty="0">
                    <a:solidFill>
                      <a:schemeClr val="tx2"/>
                    </a:solidFill>
                    <a:latin typeface="Arial Black" panose="020B0A04020102020204" pitchFamily="34" charset="0"/>
                  </a:rPr>
                  <a:t>4</a:t>
                </a:r>
              </a:p>
            </p:txBody>
          </p:sp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970398CF-B378-FADD-7378-7B182FB481BE}"/>
                  </a:ext>
                </a:extLst>
              </p:cNvPr>
              <p:cNvSpPr/>
              <p:nvPr/>
            </p:nvSpPr>
            <p:spPr>
              <a:xfrm rot="1128709">
                <a:off x="1066892" y="227847"/>
                <a:ext cx="233161" cy="233161"/>
              </a:xfrm>
              <a:prstGeom prst="ellipse">
                <a:avLst/>
              </a:prstGeom>
              <a:no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 rtl="0"/>
                <a:r>
                  <a:rPr lang="en-GB" sz="1200" b="1" dirty="0">
                    <a:solidFill>
                      <a:schemeClr val="tx2"/>
                    </a:solidFill>
                    <a:latin typeface="Arial Black" panose="020B0A04020102020204" pitchFamily="34" charset="0"/>
                  </a:rPr>
                  <a:t>2</a:t>
                </a:r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B878BA91-17A4-5BD4-2414-3FF7D24A90DB}"/>
                  </a:ext>
                </a:extLst>
              </p:cNvPr>
              <p:cNvSpPr/>
              <p:nvPr/>
            </p:nvSpPr>
            <p:spPr>
              <a:xfrm rot="9461973">
                <a:off x="1037931" y="1199971"/>
                <a:ext cx="233161" cy="222810"/>
              </a:xfrm>
              <a:prstGeom prst="ellipse">
                <a:avLst/>
              </a:prstGeom>
              <a:no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 rtl="0"/>
                <a:r>
                  <a:rPr lang="en-GB" sz="1200" b="1" dirty="0">
                    <a:solidFill>
                      <a:schemeClr val="tx2"/>
                    </a:solidFill>
                    <a:latin typeface="Arial Black" panose="020B0A04020102020204" pitchFamily="34" charset="0"/>
                  </a:rPr>
                  <a:t>6</a:t>
                </a:r>
              </a:p>
            </p:txBody>
          </p:sp>
          <p:sp>
            <p:nvSpPr>
              <p:cNvPr id="12" name="Oval 11">
                <a:extLst>
                  <a:ext uri="{FF2B5EF4-FFF2-40B4-BE49-F238E27FC236}">
                    <a16:creationId xmlns:a16="http://schemas.microsoft.com/office/drawing/2014/main" id="{D684DF7F-A8FB-E031-1CFE-9D6715FE1691}"/>
                  </a:ext>
                </a:extLst>
              </p:cNvPr>
              <p:cNvSpPr/>
              <p:nvPr/>
            </p:nvSpPr>
            <p:spPr>
              <a:xfrm rot="20802416">
                <a:off x="793714" y="225125"/>
                <a:ext cx="233161" cy="233161"/>
              </a:xfrm>
              <a:prstGeom prst="ellipse">
                <a:avLst/>
              </a:prstGeom>
              <a:no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 rtl="0"/>
                <a:r>
                  <a:rPr lang="en-GB" sz="1200" dirty="0">
                    <a:solidFill>
                      <a:schemeClr val="tx2"/>
                    </a:solidFill>
                    <a:latin typeface="Arial Black" panose="020B0A04020102020204" pitchFamily="34" charset="0"/>
                  </a:rPr>
                  <a:t>1</a:t>
                </a:r>
              </a:p>
            </p:txBody>
          </p:sp>
          <p:sp>
            <p:nvSpPr>
              <p:cNvPr id="13" name="Oval 12">
                <a:extLst>
                  <a:ext uri="{FF2B5EF4-FFF2-40B4-BE49-F238E27FC236}">
                    <a16:creationId xmlns:a16="http://schemas.microsoft.com/office/drawing/2014/main" id="{8C272E4A-26B0-1E88-75E7-0881852AD7DB}"/>
                  </a:ext>
                </a:extLst>
              </p:cNvPr>
              <p:cNvSpPr/>
              <p:nvPr/>
            </p:nvSpPr>
            <p:spPr>
              <a:xfrm rot="6958515">
                <a:off x="1225050" y="984701"/>
                <a:ext cx="309176" cy="175836"/>
              </a:xfrm>
              <a:prstGeom prst="ellipse">
                <a:avLst/>
              </a:prstGeom>
              <a:no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 rtl="0"/>
                <a:r>
                  <a:rPr lang="en-GB" sz="1200" b="1" dirty="0">
                    <a:solidFill>
                      <a:schemeClr val="tx2"/>
                    </a:solidFill>
                    <a:latin typeface="Arial Black" panose="020B0A04020102020204" pitchFamily="34" charset="0"/>
                  </a:rPr>
                  <a:t>5</a:t>
                </a:r>
              </a:p>
            </p:txBody>
          </p:sp>
          <p:sp>
            <p:nvSpPr>
              <p:cNvPr id="15" name="Oval 14">
                <a:extLst>
                  <a:ext uri="{FF2B5EF4-FFF2-40B4-BE49-F238E27FC236}">
                    <a16:creationId xmlns:a16="http://schemas.microsoft.com/office/drawing/2014/main" id="{02C767A6-666D-850B-74D1-C97E76E3FA27}"/>
                  </a:ext>
                </a:extLst>
              </p:cNvPr>
              <p:cNvSpPr/>
              <p:nvPr/>
            </p:nvSpPr>
            <p:spPr>
              <a:xfrm rot="3468749">
                <a:off x="1233316" y="443732"/>
                <a:ext cx="309176" cy="175836"/>
              </a:xfrm>
              <a:prstGeom prst="ellipse">
                <a:avLst/>
              </a:prstGeom>
              <a:no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 rtl="0"/>
                <a:r>
                  <a:rPr lang="en-GB" sz="1200" b="1" dirty="0">
                    <a:solidFill>
                      <a:schemeClr val="tx2"/>
                    </a:solidFill>
                    <a:latin typeface="Arial Black" panose="020B0A04020102020204" pitchFamily="34" charset="0"/>
                  </a:rPr>
                  <a:t>3</a:t>
                </a:r>
              </a:p>
            </p:txBody>
          </p:sp>
          <p:sp>
            <p:nvSpPr>
              <p:cNvPr id="29" name="Oval 28">
                <a:extLst>
                  <a:ext uri="{FF2B5EF4-FFF2-40B4-BE49-F238E27FC236}">
                    <a16:creationId xmlns:a16="http://schemas.microsoft.com/office/drawing/2014/main" id="{4CB1AD81-EDD7-4AA2-A3A3-B7D0DE1D2DB4}"/>
                  </a:ext>
                </a:extLst>
              </p:cNvPr>
              <p:cNvSpPr/>
              <p:nvPr/>
            </p:nvSpPr>
            <p:spPr>
              <a:xfrm rot="12554705">
                <a:off x="751960" y="1131466"/>
                <a:ext cx="175836" cy="309176"/>
              </a:xfrm>
              <a:prstGeom prst="ellipse">
                <a:avLst/>
              </a:prstGeom>
              <a:noFill/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 anchorCtr="1"/>
              <a:lstStyle/>
              <a:p>
                <a:pPr algn="ctr" rtl="0"/>
                <a:r>
                  <a:rPr lang="en-GB" sz="1200" b="1" dirty="0">
                    <a:solidFill>
                      <a:schemeClr val="tx2"/>
                    </a:solidFill>
                    <a:latin typeface="Arial Black" panose="020B0A04020102020204" pitchFamily="34" charset="0"/>
                  </a:rPr>
                  <a:t>7</a:t>
                </a:r>
              </a:p>
            </p:txBody>
          </p:sp>
        </p:grp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ECF52D37-C4CD-348E-9814-CDFED6C7DE7E}"/>
                </a:ext>
              </a:extLst>
            </p:cNvPr>
            <p:cNvSpPr/>
            <p:nvPr/>
          </p:nvSpPr>
          <p:spPr>
            <a:xfrm rot="16526391">
              <a:off x="7542280" y="4986011"/>
              <a:ext cx="325897" cy="386003"/>
            </a:xfrm>
            <a:prstGeom prst="ellipse">
              <a:avLst/>
            </a:prstGeom>
            <a:no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pPr algn="ctr" rtl="0"/>
              <a:r>
                <a:rPr lang="en-GB" sz="1200" b="1" dirty="0">
                  <a:solidFill>
                    <a:schemeClr val="tx2"/>
                  </a:solidFill>
                  <a:latin typeface="Arial Black" panose="020B0A04020102020204" pitchFamily="34" charset="0"/>
                </a:rPr>
                <a:t>9</a:t>
              </a:r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C3676D0C-00A5-3A32-0944-573696165F9A}"/>
                </a:ext>
              </a:extLst>
            </p:cNvPr>
            <p:cNvSpPr/>
            <p:nvPr/>
          </p:nvSpPr>
          <p:spPr>
            <a:xfrm rot="18586691">
              <a:off x="7682767" y="4632729"/>
              <a:ext cx="325897" cy="386003"/>
            </a:xfrm>
            <a:prstGeom prst="ellipse">
              <a:avLst/>
            </a:prstGeom>
            <a:noFill/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/>
            <a:lstStyle/>
            <a:p>
              <a:pPr algn="ctr" rtl="0"/>
              <a:r>
                <a:rPr lang="en-GB" sz="1200" b="1" dirty="0">
                  <a:solidFill>
                    <a:schemeClr val="tx2"/>
                  </a:solidFill>
                  <a:latin typeface="Arial Black" panose="020B0A04020102020204" pitchFamily="34" charset="0"/>
                </a:rPr>
                <a:t>10</a:t>
              </a:r>
            </a:p>
          </p:txBody>
        </p:sp>
      </p:grpSp>
      <p:sp>
        <p:nvSpPr>
          <p:cNvPr id="30" name="Arc 29">
            <a:extLst>
              <a:ext uri="{FF2B5EF4-FFF2-40B4-BE49-F238E27FC236}">
                <a16:creationId xmlns:a16="http://schemas.microsoft.com/office/drawing/2014/main" id="{95FD90D4-D7B4-C573-3944-9FFE8FC5FAB4}"/>
              </a:ext>
            </a:extLst>
          </p:cNvPr>
          <p:cNvSpPr/>
          <p:nvPr/>
        </p:nvSpPr>
        <p:spPr>
          <a:xfrm rot="19160554">
            <a:off x="4809037" y="1409306"/>
            <a:ext cx="5292000" cy="5112000"/>
          </a:xfrm>
          <a:prstGeom prst="arc">
            <a:avLst>
              <a:gd name="adj1" fmla="val 15748759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4516594" y="5558435"/>
            <a:ext cx="728495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/>
              <a:t>Table 7 (on the mezzanine)-  You can seat up to 10 guests on this table. We would recommend seating no less than 8 guests. This will give you a maximum number of 66 guests seated across both floors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34815" y="5475128"/>
            <a:ext cx="290789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Please detail any dietary requirement along with any children, highchairs and booster seats required</a:t>
            </a:r>
          </a:p>
          <a:p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690204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Arc 17">
            <a:extLst>
              <a:ext uri="{FF2B5EF4-FFF2-40B4-BE49-F238E27FC236}">
                <a16:creationId xmlns:a16="http://schemas.microsoft.com/office/drawing/2014/main" id="{95FD90D4-D7B4-C573-3944-9FFE8FC5FAB4}"/>
              </a:ext>
            </a:extLst>
          </p:cNvPr>
          <p:cNvSpPr/>
          <p:nvPr/>
        </p:nvSpPr>
        <p:spPr>
          <a:xfrm rot="19160554">
            <a:off x="4964025" y="1514409"/>
            <a:ext cx="5292000" cy="5112000"/>
          </a:xfrm>
          <a:prstGeom prst="arc">
            <a:avLst>
              <a:gd name="adj1" fmla="val 15748759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D1EC6B2C-7B60-406E-8194-6A23273DE7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2412218"/>
              </p:ext>
            </p:extLst>
          </p:nvPr>
        </p:nvGraphicFramePr>
        <p:xfrm>
          <a:off x="957471" y="887454"/>
          <a:ext cx="2906643" cy="4213627"/>
        </p:xfrm>
        <a:graphic>
          <a:graphicData uri="http://schemas.openxmlformats.org/drawingml/2006/table">
            <a:tbl>
              <a:tblPr bandRow="1" bandCol="1">
                <a:tableStyleId>{5A111915-BE36-4E01-A7E5-04B1672EAD32}</a:tableStyleId>
              </a:tblPr>
              <a:tblGrid>
                <a:gridCol w="5507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58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2274">
                <a:tc gridSpan="2">
                  <a:txBody>
                    <a:bodyPr/>
                    <a:lstStyle/>
                    <a:p>
                      <a:pPr algn="ctr" rtl="0"/>
                      <a:r>
                        <a:rPr lang="en-GB" sz="1200" b="1" noProof="0" dirty="0"/>
                        <a:t>Table 7</a:t>
                      </a:r>
                      <a:r>
                        <a:rPr lang="en-GB" sz="1200" b="1" baseline="0" noProof="0" dirty="0"/>
                        <a:t> </a:t>
                      </a:r>
                      <a:r>
                        <a:rPr lang="en-GB" sz="1200" b="1" noProof="0" dirty="0"/>
                        <a:t>details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0"/>
                      <a:endParaRPr lang="en-US" sz="400" dirty="0"/>
                    </a:p>
                  </a:txBody>
                  <a:tcPr marL="18288" marR="18288" marT="9144" marB="914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8093">
                <a:tc>
                  <a:txBody>
                    <a:bodyPr/>
                    <a:lstStyle/>
                    <a:p>
                      <a:pPr algn="ctr" rtl="0"/>
                      <a:r>
                        <a:rPr lang="en-GB" sz="1200" b="1" noProof="0" dirty="0"/>
                        <a:t>Seat no.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GB" sz="1200" b="1" noProof="0" dirty="0"/>
                        <a:t>Guest Name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2274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baseline="0" noProof="0" dirty="0"/>
                        <a:t>     </a:t>
                      </a:r>
                      <a:endParaRPr lang="en-GB" sz="1200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2274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2274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2274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</a:t>
                      </a:r>
                      <a:r>
                        <a:rPr lang="en-GB" sz="1200" baseline="0" noProof="0" dirty="0"/>
                        <a:t>  </a:t>
                      </a:r>
                      <a:endParaRPr lang="en-GB" sz="1200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2274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2274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3213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2274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4330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9933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9933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endParaRPr lang="en-GB" sz="1200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9933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12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endParaRPr lang="en-GB" sz="1200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934815" y="5475128"/>
            <a:ext cx="290789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Please detail any dietary requirement along with any children, highchairs and booster seats required</a:t>
            </a:r>
          </a:p>
          <a:p>
            <a:endParaRPr lang="en-GB" sz="1400" dirty="0"/>
          </a:p>
        </p:txBody>
      </p:sp>
      <p:grpSp>
        <p:nvGrpSpPr>
          <p:cNvPr id="22" name="Group 21"/>
          <p:cNvGrpSpPr/>
          <p:nvPr/>
        </p:nvGrpSpPr>
        <p:grpSpPr>
          <a:xfrm>
            <a:off x="6293369" y="2076832"/>
            <a:ext cx="2883233" cy="2610787"/>
            <a:chOff x="6251327" y="2097853"/>
            <a:chExt cx="2883233" cy="2610787"/>
          </a:xfrm>
        </p:grpSpPr>
        <p:grpSp>
          <p:nvGrpSpPr>
            <p:cNvPr id="17" name="Group 16"/>
            <p:cNvGrpSpPr/>
            <p:nvPr/>
          </p:nvGrpSpPr>
          <p:grpSpPr>
            <a:xfrm>
              <a:off x="6251327" y="2097853"/>
              <a:ext cx="2883233" cy="2610787"/>
              <a:chOff x="3812927" y="2066322"/>
              <a:chExt cx="2883233" cy="2610787"/>
            </a:xfrm>
          </p:grpSpPr>
          <p:grpSp>
            <p:nvGrpSpPr>
              <p:cNvPr id="5" name="Group 4"/>
              <p:cNvGrpSpPr/>
              <p:nvPr/>
            </p:nvGrpSpPr>
            <p:grpSpPr>
              <a:xfrm rot="5400000">
                <a:off x="3898172" y="2332134"/>
                <a:ext cx="2259730" cy="2430220"/>
                <a:chOff x="3617321" y="5746400"/>
                <a:chExt cx="2799104" cy="520456"/>
              </a:xfrm>
            </p:grpSpPr>
            <p:sp>
              <p:nvSpPr>
                <p:cNvPr id="6" name="Rectangle 5"/>
                <p:cNvSpPr/>
                <p:nvPr/>
              </p:nvSpPr>
              <p:spPr>
                <a:xfrm>
                  <a:off x="3617321" y="5774476"/>
                  <a:ext cx="2458299" cy="396833"/>
                </a:xfrm>
                <a:prstGeom prst="rect">
                  <a:avLst/>
                </a:prstGeom>
                <a:noFill/>
                <a:ln w="12700">
                  <a:solidFill>
                    <a:schemeClr val="accent5">
                      <a:lumMod val="60000"/>
                      <a:lumOff val="40000"/>
                    </a:schemeClr>
                  </a:solidFill>
                </a:ln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vert="horz" rtlCol="0" anchor="ctr"/>
                <a:lstStyle/>
                <a:p>
                  <a:pPr algn="ctr" rtl="0"/>
                  <a:endParaRPr lang="en-GB" b="1" dirty="0">
                    <a:solidFill>
                      <a:schemeClr val="tx2"/>
                    </a:solidFill>
                    <a:latin typeface="Baskerville Old Face" panose="02020602080505020303" pitchFamily="18" charset="0"/>
                  </a:endParaRPr>
                </a:p>
              </p:txBody>
            </p:sp>
            <p:sp>
              <p:nvSpPr>
                <p:cNvPr id="7" name="Rectangle 6"/>
                <p:cNvSpPr/>
                <p:nvPr/>
              </p:nvSpPr>
              <p:spPr>
                <a:xfrm rot="5400000">
                  <a:off x="6024938" y="5813866"/>
                  <a:ext cx="458953" cy="324021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noFill/>
                </a:ln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vert="horz" lIns="0" tIns="0" rIns="0" bIns="0" rtlCol="0" anchor="ctr" anchorCtr="1"/>
                <a:lstStyle/>
                <a:p>
                  <a:pPr algn="ctr" rtl="0"/>
                  <a:r>
                    <a:rPr lang="en-GB" sz="1200" dirty="0">
                      <a:solidFill>
                        <a:schemeClr val="tx2"/>
                      </a:solidFill>
                      <a:latin typeface="Arial Black" panose="020B0A04020102020204" pitchFamily="34" charset="0"/>
                    </a:rPr>
                    <a:t> 7         8</a:t>
                  </a:r>
                </a:p>
              </p:txBody>
            </p:sp>
            <p:sp>
              <p:nvSpPr>
                <p:cNvPr id="8" name="Rectangle 7"/>
                <p:cNvSpPr/>
                <p:nvPr/>
              </p:nvSpPr>
              <p:spPr>
                <a:xfrm>
                  <a:off x="3684169" y="6177583"/>
                  <a:ext cx="2324603" cy="89273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noFill/>
                </a:ln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vert="horz" lIns="0" tIns="0" rIns="0" bIns="0" rtlCol="0" anchor="ctr" anchorCtr="1"/>
                <a:lstStyle/>
                <a:p>
                  <a:pPr algn="ctr" rtl="0"/>
                  <a:r>
                    <a:rPr lang="en-GB" sz="1200" dirty="0">
                      <a:solidFill>
                        <a:schemeClr val="tx2"/>
                      </a:solidFill>
                      <a:latin typeface="Arial Black" panose="020B0A04020102020204" pitchFamily="34" charset="0"/>
                    </a:rPr>
                    <a:t>12     11     10      9</a:t>
                  </a:r>
                </a:p>
              </p:txBody>
            </p:sp>
          </p:grpSp>
          <p:sp>
            <p:nvSpPr>
              <p:cNvPr id="15" name="Rectangle 14"/>
              <p:cNvSpPr/>
              <p:nvPr/>
            </p:nvSpPr>
            <p:spPr>
              <a:xfrm rot="5400000">
                <a:off x="5377313" y="3146918"/>
                <a:ext cx="2112176" cy="525519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</a:ln>
              <a:effectLst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vert="horz" lIns="0" tIns="0" rIns="0" bIns="0" rtlCol="0" anchor="ctr" anchorCtr="1"/>
              <a:lstStyle/>
              <a:p>
                <a:pPr marL="228600" indent="-228600" algn="ctr" rtl="0">
                  <a:buAutoNum type="arabicPlain" startAt="3"/>
                </a:pPr>
                <a:r>
                  <a:rPr lang="en-GB" sz="1200" dirty="0">
                    <a:solidFill>
                      <a:schemeClr val="tx2"/>
                    </a:solidFill>
                    <a:latin typeface="Arial Black" panose="020B0A04020102020204" pitchFamily="34" charset="0"/>
                  </a:rPr>
                  <a:t>   4       5       6       </a:t>
                </a: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4100106" y="2066322"/>
                <a:ext cx="2143038" cy="261584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</a:ln>
              <a:effectLst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vert="horz" lIns="0" tIns="0" rIns="0" bIns="0" rtlCol="0" anchor="ctr" anchorCtr="1"/>
              <a:lstStyle/>
              <a:p>
                <a:pPr algn="ctr" rtl="0"/>
                <a:r>
                  <a:rPr lang="en-GB" sz="1200" dirty="0">
                    <a:solidFill>
                      <a:schemeClr val="tx2"/>
                    </a:solidFill>
                    <a:latin typeface="Arial Black" panose="020B0A04020102020204" pitchFamily="34" charset="0"/>
                  </a:rPr>
                  <a:t> 1        2</a:t>
                </a:r>
              </a:p>
            </p:txBody>
          </p:sp>
        </p:grpSp>
        <p:sp>
          <p:nvSpPr>
            <p:cNvPr id="21" name="TextBox 20"/>
            <p:cNvSpPr txBox="1"/>
            <p:nvPr/>
          </p:nvSpPr>
          <p:spPr>
            <a:xfrm>
              <a:off x="7192992" y="3139088"/>
              <a:ext cx="90861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Table  7</a:t>
              </a:r>
            </a:p>
          </p:txBody>
        </p:sp>
      </p:grpSp>
      <p:sp>
        <p:nvSpPr>
          <p:cNvPr id="23" name="Rectangle 22"/>
          <p:cNvSpPr/>
          <p:nvPr/>
        </p:nvSpPr>
        <p:spPr>
          <a:xfrm>
            <a:off x="4464042" y="5528523"/>
            <a:ext cx="728495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/>
              <a:t>Table 7 (on the mezzanine)-  You can seat up to 12 guests on this table with 2 seats on either end and 4 seats down each side. This will give you a maximum number of 68 guests seated across both floors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0BB4D6F-20B3-2A26-C7BB-109ACF2E95E9}"/>
              </a:ext>
            </a:extLst>
          </p:cNvPr>
          <p:cNvSpPr txBox="1"/>
          <p:nvPr/>
        </p:nvSpPr>
        <p:spPr>
          <a:xfrm>
            <a:off x="3471055" y="177609"/>
            <a:ext cx="46130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/>
              <a:t>Mezzanine floor with a square table seating 12 guests </a:t>
            </a:r>
          </a:p>
        </p:txBody>
      </p:sp>
    </p:spTree>
    <p:extLst>
      <p:ext uri="{BB962C8B-B14F-4D97-AF65-F5344CB8AC3E}">
        <p14:creationId xmlns:p14="http://schemas.microsoft.com/office/powerpoint/2010/main" val="9645110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c 3">
            <a:extLst>
              <a:ext uri="{FF2B5EF4-FFF2-40B4-BE49-F238E27FC236}">
                <a16:creationId xmlns:a16="http://schemas.microsoft.com/office/drawing/2014/main" id="{95FD90D4-D7B4-C573-3944-9FFE8FC5FAB4}"/>
              </a:ext>
            </a:extLst>
          </p:cNvPr>
          <p:cNvSpPr/>
          <p:nvPr/>
        </p:nvSpPr>
        <p:spPr>
          <a:xfrm rot="19160554">
            <a:off x="4964025" y="1514409"/>
            <a:ext cx="5292000" cy="5112000"/>
          </a:xfrm>
          <a:prstGeom prst="arc">
            <a:avLst>
              <a:gd name="adj1" fmla="val 15748759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5" name="Group 4"/>
          <p:cNvGrpSpPr/>
          <p:nvPr/>
        </p:nvGrpSpPr>
        <p:grpSpPr>
          <a:xfrm>
            <a:off x="6243922" y="2129384"/>
            <a:ext cx="2883233" cy="2610787"/>
            <a:chOff x="6251327" y="2097853"/>
            <a:chExt cx="2883233" cy="2610787"/>
          </a:xfrm>
        </p:grpSpPr>
        <p:grpSp>
          <p:nvGrpSpPr>
            <p:cNvPr id="6" name="Group 5"/>
            <p:cNvGrpSpPr/>
            <p:nvPr/>
          </p:nvGrpSpPr>
          <p:grpSpPr>
            <a:xfrm>
              <a:off x="6251327" y="2097853"/>
              <a:ext cx="2883233" cy="2610787"/>
              <a:chOff x="3812927" y="2066322"/>
              <a:chExt cx="2883233" cy="2610787"/>
            </a:xfrm>
          </p:grpSpPr>
          <p:grpSp>
            <p:nvGrpSpPr>
              <p:cNvPr id="8" name="Group 7"/>
              <p:cNvGrpSpPr/>
              <p:nvPr/>
            </p:nvGrpSpPr>
            <p:grpSpPr>
              <a:xfrm rot="5400000">
                <a:off x="3898172" y="2332134"/>
                <a:ext cx="2259730" cy="2430220"/>
                <a:chOff x="3617321" y="5746400"/>
                <a:chExt cx="2799104" cy="520456"/>
              </a:xfrm>
            </p:grpSpPr>
            <p:sp>
              <p:nvSpPr>
                <p:cNvPr id="11" name="Rectangle 10"/>
                <p:cNvSpPr/>
                <p:nvPr/>
              </p:nvSpPr>
              <p:spPr>
                <a:xfrm>
                  <a:off x="3617321" y="5774476"/>
                  <a:ext cx="2458299" cy="396833"/>
                </a:xfrm>
                <a:prstGeom prst="rect">
                  <a:avLst/>
                </a:prstGeom>
                <a:noFill/>
                <a:ln w="12700">
                  <a:solidFill>
                    <a:schemeClr val="accent5">
                      <a:lumMod val="60000"/>
                      <a:lumOff val="40000"/>
                    </a:schemeClr>
                  </a:solidFill>
                </a:ln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vert="horz" rtlCol="0" anchor="ctr"/>
                <a:lstStyle/>
                <a:p>
                  <a:pPr algn="ctr" rtl="0"/>
                  <a:endParaRPr lang="en-GB" b="1" dirty="0">
                    <a:solidFill>
                      <a:schemeClr val="tx2"/>
                    </a:solidFill>
                    <a:latin typeface="Baskerville Old Face" panose="02020602080505020303" pitchFamily="18" charset="0"/>
                  </a:endParaRPr>
                </a:p>
              </p:txBody>
            </p:sp>
            <p:sp>
              <p:nvSpPr>
                <p:cNvPr id="12" name="Rectangle 11"/>
                <p:cNvSpPr/>
                <p:nvPr/>
              </p:nvSpPr>
              <p:spPr>
                <a:xfrm rot="5400000">
                  <a:off x="6024938" y="5813866"/>
                  <a:ext cx="458953" cy="324021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noFill/>
                </a:ln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vert="horz" lIns="0" tIns="0" rIns="0" bIns="0" rtlCol="0" anchor="ctr" anchorCtr="1"/>
                <a:lstStyle/>
                <a:p>
                  <a:pPr algn="ctr" rtl="0"/>
                  <a:r>
                    <a:rPr lang="en-GB" sz="1200" dirty="0">
                      <a:solidFill>
                        <a:schemeClr val="tx2"/>
                      </a:solidFill>
                      <a:latin typeface="Arial Black" panose="020B0A04020102020204" pitchFamily="34" charset="0"/>
                    </a:rPr>
                    <a:t>8        9      10  </a:t>
                  </a:r>
                </a:p>
              </p:txBody>
            </p:sp>
            <p:sp>
              <p:nvSpPr>
                <p:cNvPr id="13" name="Rectangle 12"/>
                <p:cNvSpPr/>
                <p:nvPr/>
              </p:nvSpPr>
              <p:spPr>
                <a:xfrm>
                  <a:off x="3684169" y="6177583"/>
                  <a:ext cx="2324603" cy="89273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noFill/>
                </a:ln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vert="horz" lIns="0" tIns="0" rIns="0" bIns="0" rtlCol="0" anchor="ctr" anchorCtr="1"/>
                <a:lstStyle/>
                <a:p>
                  <a:pPr algn="ctr" rtl="0"/>
                  <a:r>
                    <a:rPr lang="en-GB" sz="1200" dirty="0">
                      <a:solidFill>
                        <a:schemeClr val="tx2"/>
                      </a:solidFill>
                      <a:latin typeface="Arial Black" panose="020B0A04020102020204" pitchFamily="34" charset="0"/>
                    </a:rPr>
                    <a:t>14     13     12      11</a:t>
                  </a:r>
                </a:p>
              </p:txBody>
            </p:sp>
          </p:grpSp>
          <p:sp>
            <p:nvSpPr>
              <p:cNvPr id="9" name="Rectangle 8"/>
              <p:cNvSpPr/>
              <p:nvPr/>
            </p:nvSpPr>
            <p:spPr>
              <a:xfrm rot="5400000">
                <a:off x="5377313" y="3146918"/>
                <a:ext cx="2112176" cy="525519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</a:ln>
              <a:effectLst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vert="horz" lIns="0" tIns="0" rIns="0" bIns="0" rtlCol="0" anchor="ctr" anchorCtr="1"/>
              <a:lstStyle/>
              <a:p>
                <a:pPr algn="ctr" rtl="0"/>
                <a:r>
                  <a:rPr lang="en-GB" sz="1200" dirty="0">
                    <a:solidFill>
                      <a:schemeClr val="tx2"/>
                    </a:solidFill>
                    <a:latin typeface="Arial Black" panose="020B0A04020102020204" pitchFamily="34" charset="0"/>
                  </a:rPr>
                  <a:t>   4       5       6     7       </a:t>
                </a:r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4100106" y="2066322"/>
                <a:ext cx="2143038" cy="261584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</a:ln>
              <a:effectLst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vert="horz" lIns="0" tIns="0" rIns="0" bIns="0" rtlCol="0" anchor="ctr" anchorCtr="1"/>
              <a:lstStyle/>
              <a:p>
                <a:pPr algn="ctr" rtl="0"/>
                <a:r>
                  <a:rPr lang="en-GB" sz="1200" dirty="0">
                    <a:solidFill>
                      <a:schemeClr val="tx2"/>
                    </a:solidFill>
                    <a:latin typeface="Arial Black" panose="020B0A04020102020204" pitchFamily="34" charset="0"/>
                  </a:rPr>
                  <a:t> 1        2       3</a:t>
                </a:r>
              </a:p>
            </p:txBody>
          </p:sp>
        </p:grpSp>
        <p:sp>
          <p:nvSpPr>
            <p:cNvPr id="7" name="TextBox 6"/>
            <p:cNvSpPr txBox="1"/>
            <p:nvPr/>
          </p:nvSpPr>
          <p:spPr>
            <a:xfrm>
              <a:off x="7234090" y="3205997"/>
              <a:ext cx="90861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Table 7</a:t>
              </a:r>
            </a:p>
          </p:txBody>
        </p:sp>
      </p:grp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D1EC6B2C-7B60-406E-8194-6A23273DE7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8725332"/>
              </p:ext>
            </p:extLst>
          </p:nvPr>
        </p:nvGraphicFramePr>
        <p:xfrm>
          <a:off x="856096" y="561634"/>
          <a:ext cx="2906643" cy="4713493"/>
        </p:xfrm>
        <a:graphic>
          <a:graphicData uri="http://schemas.openxmlformats.org/drawingml/2006/table">
            <a:tbl>
              <a:tblPr bandRow="1" bandCol="1">
                <a:tableStyleId>{5A111915-BE36-4E01-A7E5-04B1672EAD32}</a:tableStyleId>
              </a:tblPr>
              <a:tblGrid>
                <a:gridCol w="5507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58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2274">
                <a:tc gridSpan="2">
                  <a:txBody>
                    <a:bodyPr/>
                    <a:lstStyle/>
                    <a:p>
                      <a:pPr algn="ctr" rtl="0"/>
                      <a:r>
                        <a:rPr lang="en-GB" sz="1200" b="1" noProof="0" dirty="0"/>
                        <a:t>Table 7</a:t>
                      </a:r>
                      <a:r>
                        <a:rPr lang="en-GB" sz="1200" b="1" baseline="0" noProof="0" dirty="0"/>
                        <a:t> </a:t>
                      </a:r>
                      <a:r>
                        <a:rPr lang="en-GB" sz="1200" b="1" noProof="0" dirty="0"/>
                        <a:t>details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0"/>
                      <a:endParaRPr lang="en-US" sz="400" dirty="0"/>
                    </a:p>
                  </a:txBody>
                  <a:tcPr marL="18288" marR="18288" marT="9144" marB="914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8093">
                <a:tc>
                  <a:txBody>
                    <a:bodyPr/>
                    <a:lstStyle/>
                    <a:p>
                      <a:pPr algn="ctr" rtl="0"/>
                      <a:r>
                        <a:rPr lang="en-GB" sz="1200" b="1" noProof="0" dirty="0"/>
                        <a:t>Seat no.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GB" sz="1200" b="1" noProof="0" dirty="0"/>
                        <a:t>Guest Name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2274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baseline="0" noProof="0" dirty="0"/>
                        <a:t>     </a:t>
                      </a:r>
                      <a:endParaRPr lang="en-GB" sz="1200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2274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2274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2274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</a:t>
                      </a:r>
                      <a:r>
                        <a:rPr lang="en-GB" sz="1200" baseline="0" noProof="0" dirty="0"/>
                        <a:t>  </a:t>
                      </a:r>
                      <a:endParaRPr lang="en-GB" sz="1200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2274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2274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3213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2274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4330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9933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9933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11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endParaRPr lang="en-GB" sz="1200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49933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12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endParaRPr lang="en-GB" sz="1200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49933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13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endParaRPr lang="en-GB" sz="1200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49933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14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endParaRPr lang="en-GB" sz="1200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934815" y="5475128"/>
            <a:ext cx="290789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Please detail any dietary requirement along with any children, highchairs and booster seats required</a:t>
            </a:r>
          </a:p>
          <a:p>
            <a:endParaRPr lang="en-GB" sz="1400" dirty="0"/>
          </a:p>
        </p:txBody>
      </p:sp>
      <p:sp>
        <p:nvSpPr>
          <p:cNvPr id="16" name="Rectangle 15"/>
          <p:cNvSpPr/>
          <p:nvPr/>
        </p:nvSpPr>
        <p:spPr>
          <a:xfrm>
            <a:off x="4464042" y="5528523"/>
            <a:ext cx="728495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/>
              <a:t>Table 7 (on the mezzanine)-  You can seat up to 14 guests on this table with 3 seats on either end and 4 seats down each side. This will give you a maximum number of 70 guests seated across both floors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0BB4D6F-20B3-2A26-C7BB-109ACF2E95E9}"/>
              </a:ext>
            </a:extLst>
          </p:cNvPr>
          <p:cNvSpPr txBox="1"/>
          <p:nvPr/>
        </p:nvSpPr>
        <p:spPr>
          <a:xfrm>
            <a:off x="3937396" y="354641"/>
            <a:ext cx="46130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/>
              <a:t>Mezzanine floor with a square table seating 14 guests </a:t>
            </a:r>
          </a:p>
        </p:txBody>
      </p:sp>
    </p:spTree>
    <p:extLst>
      <p:ext uri="{BB962C8B-B14F-4D97-AF65-F5344CB8AC3E}">
        <p14:creationId xmlns:p14="http://schemas.microsoft.com/office/powerpoint/2010/main" val="9680975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5816739" y="2110267"/>
            <a:ext cx="1331420" cy="2541064"/>
            <a:chOff x="3995628" y="1853169"/>
            <a:chExt cx="1331420" cy="2541064"/>
          </a:xfrm>
        </p:grpSpPr>
        <p:grpSp>
          <p:nvGrpSpPr>
            <p:cNvPr id="4" name="Group 3"/>
            <p:cNvGrpSpPr/>
            <p:nvPr/>
          </p:nvGrpSpPr>
          <p:grpSpPr>
            <a:xfrm rot="5400000">
              <a:off x="3228084" y="2620713"/>
              <a:ext cx="2458299" cy="923212"/>
              <a:chOff x="3320810" y="5615323"/>
              <a:chExt cx="2458299" cy="923212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3617323" y="5615323"/>
                <a:ext cx="1865273" cy="555988"/>
              </a:xfrm>
              <a:prstGeom prst="rect">
                <a:avLst/>
              </a:prstGeom>
              <a:noFill/>
              <a:ln w="12700">
                <a:solidFill>
                  <a:schemeClr val="accent5">
                    <a:lumMod val="60000"/>
                    <a:lumOff val="40000"/>
                  </a:schemeClr>
                </a:solidFill>
              </a:ln>
              <a:effectLst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vert="horz" rtlCol="0" anchor="ctr"/>
              <a:lstStyle/>
              <a:p>
                <a:pPr algn="ctr" rtl="0"/>
                <a:endParaRPr lang="en-GB" b="1" dirty="0">
                  <a:solidFill>
                    <a:schemeClr val="tx2"/>
                  </a:solidFill>
                  <a:latin typeface="Baskerville Old Face" panose="02020602080505020303" pitchFamily="18" charset="0"/>
                </a:endParaRPr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3320810" y="6171312"/>
                <a:ext cx="2458299" cy="367223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</a:ln>
              <a:effectLst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vert="horz" lIns="0" tIns="0" rIns="0" bIns="0" rtlCol="0" anchor="ctr" anchorCtr="1"/>
              <a:lstStyle/>
              <a:p>
                <a:pPr algn="ctr" rtl="0"/>
                <a:r>
                  <a:rPr lang="en-GB" sz="1200" dirty="0">
                    <a:solidFill>
                      <a:schemeClr val="tx2"/>
                    </a:solidFill>
                    <a:latin typeface="Arial Black" panose="020B0A04020102020204" pitchFamily="34" charset="0"/>
                  </a:rPr>
                  <a:t>1       2      3        4       </a:t>
                </a:r>
              </a:p>
            </p:txBody>
          </p:sp>
        </p:grpSp>
        <p:sp>
          <p:nvSpPr>
            <p:cNvPr id="9" name="TextBox 8"/>
            <p:cNvSpPr txBox="1"/>
            <p:nvPr/>
          </p:nvSpPr>
          <p:spPr>
            <a:xfrm>
              <a:off x="4519448" y="2795752"/>
              <a:ext cx="2837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7</a:t>
              </a:r>
            </a:p>
          </p:txBody>
        </p:sp>
        <p:sp>
          <p:nvSpPr>
            <p:cNvPr id="11" name="Rectangle 10"/>
            <p:cNvSpPr/>
            <p:nvPr/>
          </p:nvSpPr>
          <p:spPr>
            <a:xfrm rot="5400000">
              <a:off x="3914287" y="2981472"/>
              <a:ext cx="2458299" cy="367223"/>
            </a:xfrm>
            <a:prstGeom prst="rect">
              <a:avLst/>
            </a:prstGeom>
            <a:solidFill>
              <a:schemeClr val="bg1"/>
            </a:solidFill>
            <a:ln w="12700">
              <a:noFill/>
            </a:ln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horz" lIns="0" tIns="0" rIns="0" bIns="0" rtlCol="0" anchor="ctr" anchorCtr="1"/>
            <a:lstStyle/>
            <a:p>
              <a:pPr algn="ctr" rtl="0"/>
              <a:r>
                <a:rPr lang="en-GB" sz="1200" dirty="0">
                  <a:solidFill>
                    <a:schemeClr val="tx2"/>
                  </a:solidFill>
                  <a:latin typeface="Arial Black" panose="020B0A04020102020204" pitchFamily="34" charset="0"/>
                </a:rPr>
                <a:t>5       6      7       8       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7692111" y="2151649"/>
            <a:ext cx="1331420" cy="2541064"/>
            <a:chOff x="3995628" y="1853169"/>
            <a:chExt cx="1331420" cy="2541064"/>
          </a:xfrm>
        </p:grpSpPr>
        <p:grpSp>
          <p:nvGrpSpPr>
            <p:cNvPr id="14" name="Group 13"/>
            <p:cNvGrpSpPr/>
            <p:nvPr/>
          </p:nvGrpSpPr>
          <p:grpSpPr>
            <a:xfrm rot="5400000">
              <a:off x="3228084" y="2620713"/>
              <a:ext cx="2458299" cy="923212"/>
              <a:chOff x="3320810" y="5615323"/>
              <a:chExt cx="2458299" cy="923212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3617323" y="5615323"/>
                <a:ext cx="1865273" cy="555988"/>
              </a:xfrm>
              <a:prstGeom prst="rect">
                <a:avLst/>
              </a:prstGeom>
              <a:noFill/>
              <a:ln w="12700">
                <a:solidFill>
                  <a:schemeClr val="accent5">
                    <a:lumMod val="60000"/>
                    <a:lumOff val="40000"/>
                  </a:schemeClr>
                </a:solidFill>
              </a:ln>
              <a:effectLst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vert="horz" rtlCol="0" anchor="ctr"/>
              <a:lstStyle/>
              <a:p>
                <a:pPr algn="ctr" rtl="0"/>
                <a:endParaRPr lang="en-GB" b="1" dirty="0">
                  <a:solidFill>
                    <a:schemeClr val="tx2"/>
                  </a:solidFill>
                  <a:latin typeface="Baskerville Old Face" panose="02020602080505020303" pitchFamily="18" charset="0"/>
                </a:endParaRPr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3320810" y="6171312"/>
                <a:ext cx="2458299" cy="367223"/>
              </a:xfrm>
              <a:prstGeom prst="rect">
                <a:avLst/>
              </a:prstGeom>
              <a:solidFill>
                <a:schemeClr val="bg1"/>
              </a:solidFill>
              <a:ln w="12700">
                <a:noFill/>
              </a:ln>
              <a:effectLst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vert="horz" lIns="0" tIns="0" rIns="0" bIns="0" rtlCol="0" anchor="ctr" anchorCtr="1"/>
              <a:lstStyle/>
              <a:p>
                <a:pPr algn="ctr" rtl="0"/>
                <a:r>
                  <a:rPr lang="en-GB" sz="1200" dirty="0">
                    <a:solidFill>
                      <a:schemeClr val="tx2"/>
                    </a:solidFill>
                    <a:latin typeface="Arial Black" panose="020B0A04020102020204" pitchFamily="34" charset="0"/>
                  </a:rPr>
                  <a:t>1       2      3        4       </a:t>
                </a:r>
              </a:p>
            </p:txBody>
          </p:sp>
        </p:grpSp>
        <p:sp>
          <p:nvSpPr>
            <p:cNvPr id="15" name="TextBox 14"/>
            <p:cNvSpPr txBox="1"/>
            <p:nvPr/>
          </p:nvSpPr>
          <p:spPr>
            <a:xfrm>
              <a:off x="4519448" y="2795752"/>
              <a:ext cx="28378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dirty="0"/>
                <a:t>8</a:t>
              </a:r>
            </a:p>
          </p:txBody>
        </p:sp>
        <p:sp>
          <p:nvSpPr>
            <p:cNvPr id="16" name="Rectangle 15"/>
            <p:cNvSpPr/>
            <p:nvPr/>
          </p:nvSpPr>
          <p:spPr>
            <a:xfrm rot="5400000">
              <a:off x="3914287" y="2981472"/>
              <a:ext cx="2458299" cy="367223"/>
            </a:xfrm>
            <a:prstGeom prst="rect">
              <a:avLst/>
            </a:prstGeom>
            <a:solidFill>
              <a:schemeClr val="bg1"/>
            </a:solidFill>
            <a:ln w="12700">
              <a:noFill/>
            </a:ln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vert="horz" lIns="0" tIns="0" rIns="0" bIns="0" rtlCol="0" anchor="ctr" anchorCtr="1"/>
            <a:lstStyle/>
            <a:p>
              <a:pPr algn="ctr" rtl="0"/>
              <a:r>
                <a:rPr lang="en-GB" sz="1200" dirty="0">
                  <a:solidFill>
                    <a:schemeClr val="tx2"/>
                  </a:solidFill>
                  <a:latin typeface="Arial Black" panose="020B0A04020102020204" pitchFamily="34" charset="0"/>
                </a:rPr>
                <a:t>5       6      7       8       </a:t>
              </a:r>
            </a:p>
          </p:txBody>
        </p:sp>
      </p:grpSp>
      <p:sp>
        <p:nvSpPr>
          <p:cNvPr id="19" name="Arc 18">
            <a:extLst>
              <a:ext uri="{FF2B5EF4-FFF2-40B4-BE49-F238E27FC236}">
                <a16:creationId xmlns:a16="http://schemas.microsoft.com/office/drawing/2014/main" id="{95FD90D4-D7B4-C573-3944-9FFE8FC5FAB4}"/>
              </a:ext>
            </a:extLst>
          </p:cNvPr>
          <p:cNvSpPr/>
          <p:nvPr/>
        </p:nvSpPr>
        <p:spPr>
          <a:xfrm rot="19160554">
            <a:off x="4806370" y="1489045"/>
            <a:ext cx="5292000" cy="5112000"/>
          </a:xfrm>
          <a:prstGeom prst="arc">
            <a:avLst>
              <a:gd name="adj1" fmla="val 15748759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D1EC6B2C-7B60-406E-8194-6A23273DE7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9257912"/>
              </p:ext>
            </p:extLst>
          </p:nvPr>
        </p:nvGraphicFramePr>
        <p:xfrm>
          <a:off x="597738" y="382054"/>
          <a:ext cx="2907897" cy="2382347"/>
        </p:xfrm>
        <a:graphic>
          <a:graphicData uri="http://schemas.openxmlformats.org/drawingml/2006/table">
            <a:tbl>
              <a:tblPr bandRow="1" bandCol="1">
                <a:tableStyleId>{5A111915-BE36-4E01-A7E5-04B1672EAD32}</a:tableStyleId>
              </a:tblPr>
              <a:tblGrid>
                <a:gridCol w="5510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68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9150">
                <a:tc gridSpan="2">
                  <a:txBody>
                    <a:bodyPr/>
                    <a:lstStyle/>
                    <a:p>
                      <a:pPr algn="ctr" rtl="0"/>
                      <a:r>
                        <a:rPr lang="en-GB" sz="1200" b="1" noProof="0" dirty="0"/>
                        <a:t>Table 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0"/>
                      <a:endParaRPr lang="en-US" sz="400" dirty="0"/>
                    </a:p>
                  </a:txBody>
                  <a:tcPr marL="18288" marR="18288" marT="9144" marB="914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9997">
                <a:tc>
                  <a:txBody>
                    <a:bodyPr/>
                    <a:lstStyle/>
                    <a:p>
                      <a:pPr algn="ctr" rtl="0"/>
                      <a:r>
                        <a:rPr lang="en-GB" sz="1200" b="1" noProof="0" dirty="0"/>
                        <a:t>Seat no.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GB" sz="1200" b="1" noProof="0" dirty="0"/>
                        <a:t>Guest Name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9150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baseline="0" noProof="0" dirty="0"/>
                        <a:t>     </a:t>
                      </a:r>
                      <a:endParaRPr lang="en-GB" sz="1200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9150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9150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9150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</a:t>
                      </a:r>
                      <a:r>
                        <a:rPr lang="en-GB" sz="1200" baseline="0" noProof="0" dirty="0"/>
                        <a:t>  </a:t>
                      </a:r>
                      <a:endParaRPr lang="en-GB" sz="1200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9150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9150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9150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9150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D1EC6B2C-7B60-406E-8194-6A23273DE7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4295778"/>
              </p:ext>
            </p:extLst>
          </p:nvPr>
        </p:nvGraphicFramePr>
        <p:xfrm>
          <a:off x="607170" y="3165084"/>
          <a:ext cx="2907897" cy="2382347"/>
        </p:xfrm>
        <a:graphic>
          <a:graphicData uri="http://schemas.openxmlformats.org/drawingml/2006/table">
            <a:tbl>
              <a:tblPr bandRow="1" bandCol="1">
                <a:tableStyleId>{5A111915-BE36-4E01-A7E5-04B1672EAD32}</a:tableStyleId>
              </a:tblPr>
              <a:tblGrid>
                <a:gridCol w="5510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568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9150">
                <a:tc gridSpan="2">
                  <a:txBody>
                    <a:bodyPr/>
                    <a:lstStyle/>
                    <a:p>
                      <a:pPr algn="ctr" rtl="0"/>
                      <a:r>
                        <a:rPr lang="en-GB" sz="1200" b="1" noProof="0" dirty="0"/>
                        <a:t>Table 8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0"/>
                      <a:endParaRPr lang="en-US" sz="400" dirty="0"/>
                    </a:p>
                  </a:txBody>
                  <a:tcPr marL="18288" marR="18288" marT="9144" marB="914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9997">
                <a:tc>
                  <a:txBody>
                    <a:bodyPr/>
                    <a:lstStyle/>
                    <a:p>
                      <a:pPr algn="ctr" rtl="0"/>
                      <a:r>
                        <a:rPr lang="en-GB" sz="1200" b="1" noProof="0" dirty="0"/>
                        <a:t>Seat no.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GB" sz="1200" b="1" noProof="0" dirty="0"/>
                        <a:t>Guest Name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9150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baseline="0" noProof="0" dirty="0"/>
                        <a:t>     </a:t>
                      </a:r>
                      <a:endParaRPr lang="en-GB" sz="1200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9150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9150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9150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</a:t>
                      </a:r>
                      <a:r>
                        <a:rPr lang="en-GB" sz="1200" baseline="0" noProof="0" dirty="0"/>
                        <a:t>  </a:t>
                      </a:r>
                      <a:endParaRPr lang="en-GB" sz="1200" noProof="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9150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9150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9150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9150">
                <a:tc>
                  <a:txBody>
                    <a:bodyPr/>
                    <a:lstStyle/>
                    <a:p>
                      <a:pPr algn="ctr" rtl="0"/>
                      <a:r>
                        <a:rPr lang="en-GB" sz="1200" noProof="0" dirty="0"/>
                        <a:t>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sz="1200" noProof="0" dirty="0"/>
                        <a:t>   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607170" y="5811988"/>
            <a:ext cx="2907898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Please detail any dietary requirement along with any children, highchairs and booster seats required</a:t>
            </a:r>
          </a:p>
          <a:p>
            <a:endParaRPr lang="en-GB" sz="1400" dirty="0"/>
          </a:p>
        </p:txBody>
      </p:sp>
      <p:sp>
        <p:nvSpPr>
          <p:cNvPr id="23" name="Rectangle 22"/>
          <p:cNvSpPr/>
          <p:nvPr/>
        </p:nvSpPr>
        <p:spPr>
          <a:xfrm>
            <a:off x="4121339" y="5660782"/>
            <a:ext cx="728495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200" dirty="0"/>
              <a:t>Tables 7 &amp; 8 (on the mezzanine)-  You can seat up to 8 guests each with 4 seats down each side. This will give you a maximum number of 72 guests seated across both floors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0BB4D6F-20B3-2A26-C7BB-109ACF2E95E9}"/>
              </a:ext>
            </a:extLst>
          </p:cNvPr>
          <p:cNvSpPr txBox="1"/>
          <p:nvPr/>
        </p:nvSpPr>
        <p:spPr>
          <a:xfrm>
            <a:off x="3937396" y="354641"/>
            <a:ext cx="48387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/>
              <a:t>Mezzanine floor with two straight tables seating 8 guests each  </a:t>
            </a:r>
          </a:p>
        </p:txBody>
      </p:sp>
    </p:spTree>
    <p:extLst>
      <p:ext uri="{BB962C8B-B14F-4D97-AF65-F5344CB8AC3E}">
        <p14:creationId xmlns:p14="http://schemas.microsoft.com/office/powerpoint/2010/main" val="10158783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770</Words>
  <Application>Microsoft Office PowerPoint</Application>
  <PresentationFormat>Widescreen</PresentationFormat>
  <Paragraphs>346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Arial Black</vt:lpstr>
      <vt:lpstr>Baskerville Old Face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Dodmoor</dc:creator>
  <cp:lastModifiedBy>Software Two</cp:lastModifiedBy>
  <cp:revision>30</cp:revision>
  <dcterms:created xsi:type="dcterms:W3CDTF">2022-10-17T10:57:31Z</dcterms:created>
  <dcterms:modified xsi:type="dcterms:W3CDTF">2025-10-20T09:01:07Z</dcterms:modified>
</cp:coreProperties>
</file>