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embeddedFontLst>
    <p:embeddedFont>
      <p:font typeface="Libre Baskerville"/>
      <p:regular r:id="rId9"/>
      <p:bold r:id="rId10"/>
      <p:italic r:id="rId11"/>
      <p:boldItalic r:id="rId12"/>
    </p:embeddedFont>
    <p:embeddedFont>
      <p:font typeface="Arial Black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gmUb/BSI0gcKzrCeHVa1nJNK6T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7CA29A7-8E83-4ADF-9E55-D4163EB63154}">
  <a:tblStyle styleId="{E7CA29A7-8E83-4ADF-9E55-D4163EB63154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  <a:tcStyle>
        <a:fill>
          <a:solidFill>
            <a:srgbClr val="FFFFFF"/>
          </a:solidFill>
        </a:fill>
      </a:tcStyle>
    </a:band2H>
    <a:band1V>
      <a:tcTxStyle b="off" i="off"/>
    </a:band1V>
    <a:band2V>
      <a:tcTxStyle b="off" i="off"/>
    </a:band2V>
    <a:lastCol>
      <a:tcTxStyle b="off" i="off"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50800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4472C4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ibreBaskerville-italic.fntdata"/><Relationship Id="rId10" Type="http://schemas.openxmlformats.org/officeDocument/2006/relationships/font" Target="fonts/LibreBaskerville-bold.fntdata"/><Relationship Id="rId13" Type="http://schemas.openxmlformats.org/officeDocument/2006/relationships/font" Target="fonts/ArialBlack-regular.fntdata"/><Relationship Id="rId12" Type="http://schemas.openxmlformats.org/officeDocument/2006/relationships/font" Target="fonts/LibreBaskerville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LibreBaskerville-regular.fntdata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" name="Google Shape;4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6125e715a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" name="Google Shape;66;g3f6125e715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6125e715a_0_17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g3f6125e715a_0_1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2" type="body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" type="body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indent="-4318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indent="-4318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indent="-4318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indent="-4318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2" type="body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2" name="Google Shape;42;p12"/>
          <p:cNvSpPr/>
          <p:nvPr>
            <p:ph idx="2" type="pic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2"/>
          <p:cNvSpPr txBox="1"/>
          <p:nvPr>
            <p:ph idx="1" type="body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 txBox="1"/>
          <p:nvPr/>
        </p:nvSpPr>
        <p:spPr>
          <a:xfrm>
            <a:off x="198227" y="418640"/>
            <a:ext cx="11424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lang="en-US" sz="1200"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1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quare table on the mezzanine- </a:t>
            </a:r>
            <a:r>
              <a:rPr b="1" lang="en-US" sz="1200">
                <a:latin typeface="Calibri"/>
                <a:ea typeface="Calibri"/>
                <a:cs typeface="Calibri"/>
                <a:sym typeface="Calibri"/>
              </a:rPr>
              <a:t>14 </a:t>
            </a:r>
            <a:r>
              <a:rPr b="1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guests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8031668" y="611463"/>
            <a:ext cx="436282" cy="2276178"/>
          </a:xfrm>
          <a:custGeom>
            <a:rect b="b" l="l" r="r" t="t"/>
            <a:pathLst>
              <a:path extrusionOk="0" h="21600" w="16206">
                <a:moveTo>
                  <a:pt x="14981" y="21600"/>
                </a:moveTo>
                <a:cubicBezTo>
                  <a:pt x="-5394" y="14119"/>
                  <a:pt x="-4986" y="6919"/>
                  <a:pt x="16206" y="0"/>
                </a:cubicBezTo>
              </a:path>
            </a:pathLst>
          </a:cu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 txBox="1"/>
          <p:nvPr/>
        </p:nvSpPr>
        <p:spPr>
          <a:xfrm>
            <a:off x="6885135" y="299842"/>
            <a:ext cx="1807362" cy="33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Mezzanine floor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" name="Google Shape;52;p1"/>
          <p:cNvGrpSpPr/>
          <p:nvPr/>
        </p:nvGrpSpPr>
        <p:grpSpPr>
          <a:xfrm>
            <a:off x="8811370" y="418650"/>
            <a:ext cx="2309384" cy="2649752"/>
            <a:chOff x="8811370" y="418650"/>
            <a:chExt cx="2309384" cy="2649752"/>
          </a:xfrm>
        </p:grpSpPr>
        <p:sp>
          <p:nvSpPr>
            <p:cNvPr id="53" name="Google Shape;53;p1"/>
            <p:cNvSpPr txBox="1"/>
            <p:nvPr/>
          </p:nvSpPr>
          <p:spPr>
            <a:xfrm>
              <a:off x="9920080" y="1897214"/>
              <a:ext cx="156600" cy="2769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75B6"/>
                </a:buClr>
                <a:buSzPts val="1200"/>
                <a:buFont typeface="Arial Rounded"/>
                <a:buNone/>
              </a:pPr>
              <a:r>
                <a:rPr b="1" i="0" lang="en-US" sz="1200" u="none" cap="none" strike="noStrike">
                  <a:solidFill>
                    <a:srgbClr val="2E75B6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" name="Google Shape;54;p1"/>
            <p:cNvGrpSpPr/>
            <p:nvPr/>
          </p:nvGrpSpPr>
          <p:grpSpPr>
            <a:xfrm rot="-5400000">
              <a:off x="8641186" y="588834"/>
              <a:ext cx="2649752" cy="2309384"/>
              <a:chOff x="6251327" y="2097853"/>
              <a:chExt cx="2883234" cy="2597235"/>
            </a:xfrm>
          </p:grpSpPr>
          <p:grpSp>
            <p:nvGrpSpPr>
              <p:cNvPr id="55" name="Google Shape;55;p1"/>
              <p:cNvGrpSpPr/>
              <p:nvPr/>
            </p:nvGrpSpPr>
            <p:grpSpPr>
              <a:xfrm>
                <a:off x="6251327" y="2097853"/>
                <a:ext cx="2883234" cy="2597235"/>
                <a:chOff x="3812927" y="2066322"/>
                <a:chExt cx="2883234" cy="2597235"/>
              </a:xfrm>
            </p:grpSpPr>
            <p:grpSp>
              <p:nvGrpSpPr>
                <p:cNvPr id="56" name="Google Shape;56;p1"/>
                <p:cNvGrpSpPr/>
                <p:nvPr/>
              </p:nvGrpSpPr>
              <p:grpSpPr>
                <a:xfrm rot="5400000">
                  <a:off x="3868672" y="2361634"/>
                  <a:ext cx="2246178" cy="2357668"/>
                  <a:chOff x="3617321" y="5761938"/>
                  <a:chExt cx="2782318" cy="504918"/>
                </a:xfrm>
              </p:grpSpPr>
              <p:sp>
                <p:nvSpPr>
                  <p:cNvPr id="57" name="Google Shape;57;p1"/>
                  <p:cNvSpPr/>
                  <p:nvPr/>
                </p:nvSpPr>
                <p:spPr>
                  <a:xfrm>
                    <a:off x="3617321" y="5774476"/>
                    <a:ext cx="2458299" cy="396833"/>
                  </a:xfrm>
                  <a:prstGeom prst="rect">
                    <a:avLst/>
                  </a:prstGeom>
                  <a:noFill/>
                  <a:ln cap="flat" cmpd="sng" w="12700">
                    <a:solidFill>
                      <a:srgbClr val="8DA9DB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1" i="0" sz="1400" u="none" cap="none" strike="noStrike">
                      <a:solidFill>
                        <a:schemeClr val="lt2"/>
                      </a:solidFill>
                      <a:latin typeface="Libre Baskerville"/>
                      <a:ea typeface="Libre Baskerville"/>
                      <a:cs typeface="Libre Baskerville"/>
                      <a:sym typeface="Libre Baskerville"/>
                    </a:endParaRPr>
                  </a:p>
                </p:txBody>
              </p:sp>
              <p:sp>
                <p:nvSpPr>
                  <p:cNvPr id="58" name="Google Shape;58;p1"/>
                  <p:cNvSpPr/>
                  <p:nvPr/>
                </p:nvSpPr>
                <p:spPr>
                  <a:xfrm rot="5400000">
                    <a:off x="6008139" y="5829438"/>
                    <a:ext cx="459000" cy="3240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1" anchor="ctr" bIns="0" lIns="0" spcFirstLastPara="1" rIns="0" wrap="square" tIns="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0" i="0" lang="en-US" sz="1200" u="none" cap="none" strike="noStrike">
                        <a:solidFill>
                          <a:schemeClr val="lt2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8        9      10</a:t>
                    </a:r>
                    <a:r>
                      <a:rPr b="0" i="0" lang="en-US" sz="1200" u="none" cap="none" strike="noStrike">
                        <a:solidFill>
                          <a:schemeClr val="lt2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rPr>
                      <a:t>  </a:t>
                    </a:r>
                    <a:endParaRPr b="0" i="0" sz="1200" u="none" cap="none" strike="noStrike">
                      <a:solidFill>
                        <a:schemeClr val="lt2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endParaRPr>
                  </a:p>
                </p:txBody>
              </p:sp>
              <p:sp>
                <p:nvSpPr>
                  <p:cNvPr id="59" name="Google Shape;59;p1"/>
                  <p:cNvSpPr/>
                  <p:nvPr/>
                </p:nvSpPr>
                <p:spPr>
                  <a:xfrm>
                    <a:off x="3684169" y="6177583"/>
                    <a:ext cx="2324603" cy="89273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1" anchor="ctr" bIns="0" lIns="0" spcFirstLastPara="1" rIns="0" wrap="square" tIns="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0" i="0" lang="en-US" sz="1200" u="none" cap="none" strike="noStrike">
                        <a:solidFill>
                          <a:schemeClr val="lt2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14     13     12      11</a:t>
                    </a:r>
                    <a:endParaRPr b="0" i="0" sz="1200" u="none" cap="none" strike="noStrike">
                      <a:solidFill>
                        <a:schemeClr val="lt2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0" name="Google Shape;60;p1"/>
                <p:cNvSpPr/>
                <p:nvPr/>
              </p:nvSpPr>
              <p:spPr>
                <a:xfrm rot="5400000">
                  <a:off x="5377313" y="3146918"/>
                  <a:ext cx="2112176" cy="525519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0" i="0" lang="en-US" sz="1200" u="none" cap="none" strike="noStrike">
                      <a:solidFill>
                        <a:schemeClr val="lt2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   </a:t>
                  </a:r>
                  <a:r>
                    <a:rPr b="0" i="0" lang="en-US" sz="1200" u="none" cap="none" strike="noStrike">
                      <a:solidFill>
                        <a:schemeClr val="l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4       5       6     7</a:t>
                  </a:r>
                  <a:r>
                    <a:rPr b="0" i="0" lang="en-US" sz="1200" u="none" cap="none" strike="noStrike">
                      <a:solidFill>
                        <a:schemeClr val="lt2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       </a:t>
                  </a:r>
                  <a:endParaRPr b="0" i="0" sz="1200" u="none" cap="none" strike="noStrike">
                    <a:solidFill>
                      <a:schemeClr val="lt2"/>
                    </a:solidFill>
                    <a:latin typeface="Arial Black"/>
                    <a:ea typeface="Arial Black"/>
                    <a:cs typeface="Arial Black"/>
                    <a:sym typeface="Arial Black"/>
                  </a:endParaRPr>
                </a:p>
              </p:txBody>
            </p:sp>
            <p:sp>
              <p:nvSpPr>
                <p:cNvPr id="61" name="Google Shape;61;p1"/>
                <p:cNvSpPr/>
                <p:nvPr/>
              </p:nvSpPr>
              <p:spPr>
                <a:xfrm>
                  <a:off x="4100106" y="2066322"/>
                  <a:ext cx="2143038" cy="261584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0" i="0" lang="en-US" sz="1200" u="none" cap="none" strike="noStrike">
                      <a:solidFill>
                        <a:schemeClr val="lt2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 </a:t>
                  </a:r>
                  <a:r>
                    <a:rPr b="0" i="0" lang="en-US" sz="1200" u="none" cap="none" strike="noStrike">
                      <a:solidFill>
                        <a:schemeClr val="l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1        2       3</a:t>
                  </a:r>
                  <a:endParaRPr b="0" i="0" sz="1200" u="none" cap="none" strike="noStrike">
                    <a:solidFill>
                      <a:schemeClr val="lt2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" name="Google Shape;62;p1"/>
              <p:cNvSpPr txBox="1"/>
              <p:nvPr/>
            </p:nvSpPr>
            <p:spPr>
              <a:xfrm rot="5400000">
                <a:off x="7235497" y="3337604"/>
                <a:ext cx="945381" cy="3348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Table 5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aphicFrame>
        <p:nvGraphicFramePr>
          <p:cNvPr id="63" name="Google Shape;63;p1"/>
          <p:cNvGraphicFramePr/>
          <p:nvPr/>
        </p:nvGraphicFramePr>
        <p:xfrm>
          <a:off x="1564257" y="131452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{E7CA29A7-8E83-4ADF-9E55-D4163EB63154}</a:tableStyleId>
              </a:tblPr>
              <a:tblGrid>
                <a:gridCol w="676275"/>
                <a:gridCol w="2892775"/>
              </a:tblGrid>
              <a:tr h="4767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Table </a:t>
                      </a:r>
                      <a:r>
                        <a:rPr b="0" lang="en-US" sz="1200" u="none" cap="none" strike="noStrike">
                          <a:solidFill>
                            <a:srgbClr val="F53F0E"/>
                          </a:solidFill>
                        </a:rPr>
                        <a:t>5</a:t>
                      </a:r>
                      <a:r>
                        <a:rPr lang="en-US" sz="1200" u="none" cap="none" strike="noStrike">
                          <a:solidFill>
                            <a:srgbClr val="F53F0E"/>
                          </a:solidFill>
                        </a:rPr>
                        <a:t>/8 </a:t>
                      </a:r>
                      <a:r>
                        <a:rPr b="1" lang="en-US" sz="1200" u="none" cap="none" strike="noStrike"/>
                        <a:t>(on the mezzanine floor) details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B3DF"/>
                    </a:solidFill>
                  </a:tcPr>
                </a:tc>
                <a:tc hMerge="1"/>
              </a:tr>
              <a:tr h="47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Seat no.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Guest Name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9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400" u="none" cap="none" strike="noStrike"/>
                        <a:t>13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400" u="none" cap="none" strike="noStrike"/>
                        <a:t>14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f6125e715a_0_0"/>
          <p:cNvSpPr txBox="1"/>
          <p:nvPr/>
        </p:nvSpPr>
        <p:spPr>
          <a:xfrm>
            <a:off x="273452" y="238190"/>
            <a:ext cx="11424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lang="en-US" sz="1200"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1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traight tables on the mezzanine- </a:t>
            </a:r>
            <a:r>
              <a:rPr b="1" lang="en-US" sz="1200">
                <a:latin typeface="Calibri"/>
                <a:ea typeface="Calibri"/>
                <a:cs typeface="Calibri"/>
                <a:sym typeface="Calibri"/>
              </a:rPr>
              <a:t>16</a:t>
            </a:r>
            <a:r>
              <a:rPr b="1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guests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g3f6125e715a_0_0"/>
          <p:cNvSpPr/>
          <p:nvPr/>
        </p:nvSpPr>
        <p:spPr>
          <a:xfrm>
            <a:off x="8031668" y="611463"/>
            <a:ext cx="436266" cy="2276154"/>
          </a:xfrm>
          <a:custGeom>
            <a:rect b="b" l="l" r="r" t="t"/>
            <a:pathLst>
              <a:path extrusionOk="0" h="21600" w="16206">
                <a:moveTo>
                  <a:pt x="14981" y="21600"/>
                </a:moveTo>
                <a:cubicBezTo>
                  <a:pt x="-5394" y="14119"/>
                  <a:pt x="-4986" y="6919"/>
                  <a:pt x="16206" y="0"/>
                </a:cubicBezTo>
              </a:path>
            </a:pathLst>
          </a:cu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g3f6125e715a_0_0"/>
          <p:cNvSpPr txBox="1"/>
          <p:nvPr/>
        </p:nvSpPr>
        <p:spPr>
          <a:xfrm>
            <a:off x="6885135" y="299842"/>
            <a:ext cx="180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Mezzanine floor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g3f6125e715a_0_0"/>
          <p:cNvSpPr txBox="1"/>
          <p:nvPr/>
        </p:nvSpPr>
        <p:spPr>
          <a:xfrm>
            <a:off x="9920080" y="1897214"/>
            <a:ext cx="156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200"/>
              <a:buFont typeface="Arial Rounded"/>
              <a:buNone/>
            </a:pPr>
            <a:r>
              <a:rPr b="1" i="0" lang="en-US" sz="1200" u="none" cap="none" strike="noStrike">
                <a:solidFill>
                  <a:srgbClr val="2E75B6"/>
                </a:solidFill>
                <a:latin typeface="Arial Rounded"/>
                <a:ea typeface="Arial Rounded"/>
                <a:cs typeface="Arial Rounded"/>
                <a:sym typeface="Arial Rounded"/>
              </a:rPr>
              <a:t>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" name="Google Shape;72;g3f6125e715a_0_0"/>
          <p:cNvGrpSpPr/>
          <p:nvPr/>
        </p:nvGrpSpPr>
        <p:grpSpPr>
          <a:xfrm>
            <a:off x="8465984" y="1882229"/>
            <a:ext cx="2367469" cy="1303222"/>
            <a:chOff x="8465984" y="1882229"/>
            <a:chExt cx="2367469" cy="1303222"/>
          </a:xfrm>
        </p:grpSpPr>
        <p:grpSp>
          <p:nvGrpSpPr>
            <p:cNvPr id="73" name="Google Shape;73;g3f6125e715a_0_0"/>
            <p:cNvGrpSpPr/>
            <p:nvPr/>
          </p:nvGrpSpPr>
          <p:grpSpPr>
            <a:xfrm rot="-5400000">
              <a:off x="8998108" y="1350105"/>
              <a:ext cx="1303222" cy="2367469"/>
              <a:chOff x="3954658" y="1876086"/>
              <a:chExt cx="1372390" cy="2518048"/>
            </a:xfrm>
          </p:grpSpPr>
          <p:grpSp>
            <p:nvGrpSpPr>
              <p:cNvPr id="74" name="Google Shape;74;g3f6125e715a_0_0"/>
              <p:cNvGrpSpPr/>
              <p:nvPr/>
            </p:nvGrpSpPr>
            <p:grpSpPr>
              <a:xfrm rot="5400000">
                <a:off x="3207649" y="2623095"/>
                <a:ext cx="2458200" cy="964182"/>
                <a:chOff x="3343726" y="5615323"/>
                <a:chExt cx="2458200" cy="964182"/>
              </a:xfrm>
            </p:grpSpPr>
            <p:sp>
              <p:nvSpPr>
                <p:cNvPr id="75" name="Google Shape;75;g3f6125e715a_0_0"/>
                <p:cNvSpPr/>
                <p:nvPr/>
              </p:nvSpPr>
              <p:spPr>
                <a:xfrm>
                  <a:off x="3617323" y="5615323"/>
                  <a:ext cx="1865400" cy="555900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8DA9DB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1" i="0" sz="1400" u="none" cap="none" strike="noStrike">
                    <a:solidFill>
                      <a:schemeClr val="lt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endParaRPr>
                </a:p>
              </p:txBody>
            </p:sp>
            <p:sp>
              <p:nvSpPr>
                <p:cNvPr id="76" name="Google Shape;76;g3f6125e715a_0_0"/>
                <p:cNvSpPr/>
                <p:nvPr/>
              </p:nvSpPr>
              <p:spPr>
                <a:xfrm>
                  <a:off x="3343726" y="6212305"/>
                  <a:ext cx="2458200" cy="3672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0" i="0" lang="en-US" sz="1200" u="none" cap="none" strike="noStrike">
                      <a:solidFill>
                        <a:schemeClr val="l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1       2      3        4</a:t>
                  </a:r>
                  <a:r>
                    <a:rPr b="0" i="0" lang="en-US" sz="1200" u="none" cap="none" strike="noStrike">
                      <a:solidFill>
                        <a:schemeClr val="lt2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       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7" name="Google Shape;77;g3f6125e715a_0_0"/>
              <p:cNvSpPr txBox="1"/>
              <p:nvPr/>
            </p:nvSpPr>
            <p:spPr>
              <a:xfrm rot="5400000">
                <a:off x="4213821" y="2955710"/>
                <a:ext cx="979800" cy="324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Table 5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78;g3f6125e715a_0_0"/>
              <p:cNvSpPr/>
              <p:nvPr/>
            </p:nvSpPr>
            <p:spPr>
              <a:xfrm rot="5400000">
                <a:off x="3914348" y="2981434"/>
                <a:ext cx="2458200" cy="367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0" i="0" lang="en-US" sz="1200" u="none" cap="none" strike="noStrike">
                    <a:solidFill>
                      <a:schemeClr val="lt2"/>
                    </a:solidFill>
                    <a:latin typeface="Arial"/>
                    <a:ea typeface="Arial"/>
                    <a:cs typeface="Arial"/>
                    <a:sym typeface="Arial"/>
                  </a:rPr>
                  <a:t>5       6      7       8       </a:t>
                </a:r>
                <a:endParaRPr b="0" i="0" sz="1200" u="none" cap="none" strike="noStrik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9" name="Google Shape;79;g3f6125e715a_0_0"/>
            <p:cNvSpPr txBox="1"/>
            <p:nvPr/>
          </p:nvSpPr>
          <p:spPr>
            <a:xfrm>
              <a:off x="9508901" y="2559010"/>
              <a:ext cx="156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75B6"/>
                </a:buClr>
                <a:buSzPts val="1200"/>
                <a:buFont typeface="Arial Rounded"/>
                <a:buNone/>
              </a:pPr>
              <a:r>
                <a:rPr b="1" i="0" lang="en-US" sz="1200" u="none" cap="none" strike="noStrike">
                  <a:solidFill>
                    <a:srgbClr val="2E75B6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" name="Google Shape;80;g3f6125e715a_0_0"/>
          <p:cNvGrpSpPr/>
          <p:nvPr/>
        </p:nvGrpSpPr>
        <p:grpSpPr>
          <a:xfrm>
            <a:off x="8546925" y="525289"/>
            <a:ext cx="2149349" cy="1334790"/>
            <a:chOff x="8546925" y="525289"/>
            <a:chExt cx="2149349" cy="1334790"/>
          </a:xfrm>
        </p:grpSpPr>
        <p:grpSp>
          <p:nvGrpSpPr>
            <p:cNvPr id="81" name="Google Shape;81;g3f6125e715a_0_0"/>
            <p:cNvGrpSpPr/>
            <p:nvPr/>
          </p:nvGrpSpPr>
          <p:grpSpPr>
            <a:xfrm rot="-5400000">
              <a:off x="8954204" y="118010"/>
              <a:ext cx="1334790" cy="2149349"/>
              <a:chOff x="3904637" y="1935934"/>
              <a:chExt cx="1422411" cy="2479350"/>
            </a:xfrm>
          </p:grpSpPr>
          <p:grpSp>
            <p:nvGrpSpPr>
              <p:cNvPr id="82" name="Google Shape;82;g3f6125e715a_0_0"/>
              <p:cNvGrpSpPr/>
              <p:nvPr/>
            </p:nvGrpSpPr>
            <p:grpSpPr>
              <a:xfrm rot="5400000">
                <a:off x="3182638" y="2679082"/>
                <a:ext cx="2458200" cy="1014203"/>
                <a:chOff x="3424724" y="5615323"/>
                <a:chExt cx="2458200" cy="1014203"/>
              </a:xfrm>
            </p:grpSpPr>
            <p:sp>
              <p:nvSpPr>
                <p:cNvPr id="83" name="Google Shape;83;g3f6125e715a_0_0"/>
                <p:cNvSpPr/>
                <p:nvPr/>
              </p:nvSpPr>
              <p:spPr>
                <a:xfrm>
                  <a:off x="3617323" y="5615323"/>
                  <a:ext cx="1865400" cy="555900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8DA9DB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1" i="0" sz="1400" u="none" cap="none" strike="noStrike">
                    <a:solidFill>
                      <a:schemeClr val="lt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endParaRPr>
                </a:p>
              </p:txBody>
            </p:sp>
            <p:sp>
              <p:nvSpPr>
                <p:cNvPr id="84" name="Google Shape;84;g3f6125e715a_0_0"/>
                <p:cNvSpPr/>
                <p:nvPr/>
              </p:nvSpPr>
              <p:spPr>
                <a:xfrm>
                  <a:off x="3424724" y="6262326"/>
                  <a:ext cx="2458200" cy="3672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0" i="0" lang="en-US" sz="1200" u="none" cap="none" strike="noStrike">
                      <a:solidFill>
                        <a:schemeClr val="l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1       2      3        4    </a:t>
                  </a:r>
                  <a:r>
                    <a:rPr b="0" i="0" lang="en-US" sz="1200" u="none" cap="none" strike="noStrike">
                      <a:solidFill>
                        <a:schemeClr val="lt2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   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85" name="Google Shape;85;g3f6125e715a_0_0"/>
              <p:cNvSpPr txBox="1"/>
              <p:nvPr/>
            </p:nvSpPr>
            <p:spPr>
              <a:xfrm rot="5400000">
                <a:off x="4262240" y="2962730"/>
                <a:ext cx="924000" cy="32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Table 6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g3f6125e715a_0_0"/>
              <p:cNvSpPr/>
              <p:nvPr/>
            </p:nvSpPr>
            <p:spPr>
              <a:xfrm rot="5400000">
                <a:off x="3914348" y="2981434"/>
                <a:ext cx="2458200" cy="367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0" i="0" lang="en-US" sz="1200" u="none" cap="none" strike="noStrike">
                    <a:solidFill>
                      <a:schemeClr val="lt2"/>
                    </a:solidFill>
                    <a:latin typeface="Arial"/>
                    <a:ea typeface="Arial"/>
                    <a:cs typeface="Arial"/>
                    <a:sym typeface="Arial"/>
                  </a:rPr>
                  <a:t>5       6      7       8   </a:t>
                </a:r>
                <a:r>
                  <a:rPr b="0" i="0" lang="en-US" sz="1200" u="none" cap="none" strike="noStrike">
                    <a:solidFill>
                      <a:schemeClr val="lt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    </a:t>
                </a:r>
                <a:endParaRPr b="0" i="0" sz="1200" u="none" cap="none" strike="noStrike">
                  <a:solidFill>
                    <a:schemeClr val="lt2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  <p:sp>
          <p:nvSpPr>
            <p:cNvPr id="87" name="Google Shape;87;g3f6125e715a_0_0"/>
            <p:cNvSpPr txBox="1"/>
            <p:nvPr/>
          </p:nvSpPr>
          <p:spPr>
            <a:xfrm>
              <a:off x="9490019" y="1169909"/>
              <a:ext cx="156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75B6"/>
                </a:buClr>
                <a:buSzPts val="1200"/>
                <a:buFont typeface="Arial Rounded"/>
                <a:buNone/>
              </a:pPr>
              <a:r>
                <a:rPr b="1" i="0" lang="en-US" sz="1200" u="none" cap="none" strike="noStrike">
                  <a:solidFill>
                    <a:srgbClr val="2E75B6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88" name="Google Shape;88;g3f6125e715a_0_0"/>
          <p:cNvGraphicFramePr/>
          <p:nvPr/>
        </p:nvGraphicFramePr>
        <p:xfrm>
          <a:off x="1476507" y="66915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{E7CA29A7-8E83-4ADF-9E55-D4163EB63154}</a:tableStyleId>
              </a:tblPr>
              <a:tblGrid>
                <a:gridCol w="676275"/>
                <a:gridCol w="2892775"/>
              </a:tblGrid>
              <a:tr h="4767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Table </a:t>
                      </a:r>
                      <a:r>
                        <a:rPr b="0" lang="en-US" sz="1200" u="none" cap="none" strike="noStrike">
                          <a:solidFill>
                            <a:srgbClr val="F53F0E"/>
                          </a:solidFill>
                        </a:rPr>
                        <a:t>5</a:t>
                      </a:r>
                      <a:r>
                        <a:rPr lang="en-US" sz="1200" u="none" cap="none" strike="noStrike">
                          <a:solidFill>
                            <a:srgbClr val="F53F0E"/>
                          </a:solidFill>
                        </a:rPr>
                        <a:t>/8 </a:t>
                      </a:r>
                      <a:r>
                        <a:rPr b="1" lang="en-US" sz="1200" u="none" cap="none" strike="noStrike"/>
                        <a:t>(on the mezzanine floor) details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B3DF"/>
                    </a:solidFill>
                  </a:tcPr>
                </a:tc>
                <a:tc hMerge="1"/>
              </a:tr>
              <a:tr h="47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Seat no.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Guest Name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89" name="Google Shape;89;g3f6125e715a_0_0"/>
          <p:cNvGraphicFramePr/>
          <p:nvPr/>
        </p:nvGraphicFramePr>
        <p:xfrm>
          <a:off x="1476507" y="377495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{E7CA29A7-8E83-4ADF-9E55-D4163EB63154}</a:tableStyleId>
              </a:tblPr>
              <a:tblGrid>
                <a:gridCol w="676275"/>
                <a:gridCol w="2892775"/>
              </a:tblGrid>
              <a:tr h="4767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Table </a:t>
                      </a:r>
                      <a:r>
                        <a:rPr b="0" lang="en-US" sz="1200" u="none" cap="none" strike="noStrike">
                          <a:solidFill>
                            <a:srgbClr val="F53F0E"/>
                          </a:solidFill>
                        </a:rPr>
                        <a:t>6</a:t>
                      </a:r>
                      <a:r>
                        <a:rPr lang="en-US" sz="1200" u="none" cap="none" strike="noStrike">
                          <a:solidFill>
                            <a:srgbClr val="F53F0E"/>
                          </a:solidFill>
                        </a:rPr>
                        <a:t>/9 </a:t>
                      </a:r>
                      <a:r>
                        <a:rPr b="1" lang="en-US" sz="1200" u="none" cap="none" strike="noStrike"/>
                        <a:t>(on the mezzanine floor) details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B3DF"/>
                    </a:solidFill>
                  </a:tcPr>
                </a:tc>
                <a:tc hMerge="1"/>
              </a:tr>
              <a:tr h="47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Seat no.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Guest Name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6125e715a_0_171"/>
          <p:cNvSpPr txBox="1"/>
          <p:nvPr/>
        </p:nvSpPr>
        <p:spPr>
          <a:xfrm>
            <a:off x="148077" y="254540"/>
            <a:ext cx="11424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lang="en-US" sz="1200"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="1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ound table on the mezzanine- </a:t>
            </a:r>
            <a:r>
              <a:rPr b="1" lang="en-US" sz="1200">
                <a:latin typeface="Calibri"/>
                <a:ea typeface="Calibri"/>
                <a:cs typeface="Calibri"/>
                <a:sym typeface="Calibri"/>
              </a:rPr>
              <a:t>90</a:t>
            </a:r>
            <a:r>
              <a:rPr b="1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guests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3f6125e715a_0_171"/>
          <p:cNvSpPr/>
          <p:nvPr/>
        </p:nvSpPr>
        <p:spPr>
          <a:xfrm>
            <a:off x="8031668" y="611463"/>
            <a:ext cx="436266" cy="2276154"/>
          </a:xfrm>
          <a:custGeom>
            <a:rect b="b" l="l" r="r" t="t"/>
            <a:pathLst>
              <a:path extrusionOk="0" h="21600" w="16206">
                <a:moveTo>
                  <a:pt x="14981" y="21600"/>
                </a:moveTo>
                <a:cubicBezTo>
                  <a:pt x="-5394" y="14119"/>
                  <a:pt x="-4986" y="6919"/>
                  <a:pt x="16206" y="0"/>
                </a:cubicBezTo>
              </a:path>
            </a:pathLst>
          </a:cu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6125e715a_0_171"/>
          <p:cNvSpPr txBox="1"/>
          <p:nvPr/>
        </p:nvSpPr>
        <p:spPr>
          <a:xfrm>
            <a:off x="6885135" y="299842"/>
            <a:ext cx="180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Mezzanine floor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7" name="Google Shape;97;g3f6125e715a_0_171"/>
          <p:cNvGrpSpPr/>
          <p:nvPr/>
        </p:nvGrpSpPr>
        <p:grpSpPr>
          <a:xfrm>
            <a:off x="8766565" y="531453"/>
            <a:ext cx="2672799" cy="2560286"/>
            <a:chOff x="8753768" y="573676"/>
            <a:chExt cx="2672799" cy="2560286"/>
          </a:xfrm>
        </p:grpSpPr>
        <p:grpSp>
          <p:nvGrpSpPr>
            <p:cNvPr id="98" name="Google Shape;98;g3f6125e715a_0_171"/>
            <p:cNvGrpSpPr/>
            <p:nvPr/>
          </p:nvGrpSpPr>
          <p:grpSpPr>
            <a:xfrm>
              <a:off x="8753768" y="573676"/>
              <a:ext cx="2672799" cy="2560286"/>
              <a:chOff x="7497649" y="4418579"/>
              <a:chExt cx="1802656" cy="1771456"/>
            </a:xfrm>
          </p:grpSpPr>
          <p:grpSp>
            <p:nvGrpSpPr>
              <p:cNvPr id="99" name="Google Shape;99;g3f6125e715a_0_171"/>
              <p:cNvGrpSpPr/>
              <p:nvPr/>
            </p:nvGrpSpPr>
            <p:grpSpPr>
              <a:xfrm>
                <a:off x="7507594" y="4418579"/>
                <a:ext cx="1792711" cy="1771456"/>
                <a:chOff x="479766" y="196482"/>
                <a:chExt cx="1082882" cy="1267408"/>
              </a:xfrm>
            </p:grpSpPr>
            <p:sp>
              <p:nvSpPr>
                <p:cNvPr id="100" name="Google Shape;100;g3f6125e715a_0_171"/>
                <p:cNvSpPr/>
                <p:nvPr/>
              </p:nvSpPr>
              <p:spPr>
                <a:xfrm>
                  <a:off x="708758" y="448612"/>
                  <a:ext cx="640200" cy="762600"/>
                </a:xfrm>
                <a:prstGeom prst="ellipse">
                  <a:avLst/>
                </a:prstGeom>
                <a:noFill/>
                <a:ln cap="flat" cmpd="sng" w="12700">
                  <a:solidFill>
                    <a:srgbClr val="8DA9DB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en-US" sz="1400" u="none" cap="none" strike="noStrike">
                      <a:solidFill>
                        <a:schemeClr val="l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Table 5</a:t>
                  </a:r>
                  <a:endParaRPr b="0" i="0" sz="1400" u="none" cap="none" strike="noStrike">
                    <a:solidFill>
                      <a:schemeClr val="lt2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" name="Google Shape;101;g3f6125e715a_0_171"/>
                <p:cNvSpPr/>
                <p:nvPr/>
              </p:nvSpPr>
              <p:spPr>
                <a:xfrm rot="-7035439">
                  <a:off x="520219" y="919074"/>
                  <a:ext cx="233194" cy="233194"/>
                </a:xfrm>
                <a:prstGeom prst="ellipse">
                  <a:avLst/>
                </a:prstGeom>
                <a:noFill/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chemeClr val="l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8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" name="Google Shape;102;g3f6125e715a_0_171"/>
                <p:cNvSpPr/>
                <p:nvPr/>
              </p:nvSpPr>
              <p:spPr>
                <a:xfrm rot="5400000">
                  <a:off x="1329548" y="680608"/>
                  <a:ext cx="233100" cy="2331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0" i="0" lang="en-US" sz="1200" u="none" cap="none" strike="noStrike">
                      <a:solidFill>
                        <a:schemeClr val="l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4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" name="Google Shape;103;g3f6125e715a_0_171"/>
                <p:cNvSpPr/>
                <p:nvPr/>
              </p:nvSpPr>
              <p:spPr>
                <a:xfrm rot="1129863">
                  <a:off x="1066819" y="227888"/>
                  <a:ext cx="233287" cy="233287"/>
                </a:xfrm>
                <a:prstGeom prst="ellipse">
                  <a:avLst/>
                </a:prstGeom>
                <a:noFill/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chemeClr val="l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" name="Google Shape;104;g3f6125e715a_0_171"/>
                <p:cNvSpPr/>
                <p:nvPr/>
              </p:nvSpPr>
              <p:spPr>
                <a:xfrm rot="9461523">
                  <a:off x="1037922" y="1200017"/>
                  <a:ext cx="233150" cy="222788"/>
                </a:xfrm>
                <a:prstGeom prst="ellipse">
                  <a:avLst/>
                </a:prstGeom>
                <a:noFill/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chemeClr val="l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6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" name="Google Shape;105;g3f6125e715a_0_171"/>
                <p:cNvSpPr/>
                <p:nvPr/>
              </p:nvSpPr>
              <p:spPr>
                <a:xfrm rot="-799245">
                  <a:off x="793747" y="225069"/>
                  <a:ext cx="233071" cy="233071"/>
                </a:xfrm>
                <a:prstGeom prst="ellipse">
                  <a:avLst/>
                </a:prstGeom>
                <a:noFill/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0" i="0" lang="en-US" sz="1200" u="none" cap="none" strike="noStrike">
                      <a:solidFill>
                        <a:schemeClr val="l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" name="Google Shape;106;g3f6125e715a_0_171"/>
                <p:cNvSpPr/>
                <p:nvPr/>
              </p:nvSpPr>
              <p:spPr>
                <a:xfrm rot="6958079">
                  <a:off x="1225183" y="984555"/>
                  <a:ext cx="308997" cy="175898"/>
                </a:xfrm>
                <a:prstGeom prst="ellipse">
                  <a:avLst/>
                </a:prstGeom>
                <a:noFill/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chemeClr val="l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5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" name="Google Shape;107;g3f6125e715a_0_171"/>
                <p:cNvSpPr/>
                <p:nvPr/>
              </p:nvSpPr>
              <p:spPr>
                <a:xfrm rot="3468361">
                  <a:off x="1233348" y="443692"/>
                  <a:ext cx="309129" cy="175791"/>
                </a:xfrm>
                <a:prstGeom prst="ellipse">
                  <a:avLst/>
                </a:prstGeom>
                <a:noFill/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chemeClr val="l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" name="Google Shape;108;g3f6125e715a_0_171"/>
                <p:cNvSpPr/>
                <p:nvPr/>
              </p:nvSpPr>
              <p:spPr>
                <a:xfrm rot="-9045890">
                  <a:off x="752028" y="1131617"/>
                  <a:ext cx="175677" cy="309045"/>
                </a:xfrm>
                <a:prstGeom prst="ellipse">
                  <a:avLst/>
                </a:prstGeom>
                <a:noFill/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chemeClr val="l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7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09" name="Google Shape;109;g3f6125e715a_0_171"/>
              <p:cNvSpPr/>
              <p:nvPr/>
            </p:nvSpPr>
            <p:spPr>
              <a:xfrm rot="-5073430">
                <a:off x="7542364" y="4986061"/>
                <a:ext cx="325769" cy="386039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1" i="0" lang="en-US" sz="1200" u="none" cap="none" strike="noStrike">
                    <a:solidFill>
                      <a:schemeClr val="lt2"/>
                    </a:solidFill>
                    <a:latin typeface="Arial"/>
                    <a:ea typeface="Arial"/>
                    <a:cs typeface="Arial"/>
                    <a:sym typeface="Arial"/>
                  </a:rPr>
                  <a:t>9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0;g3f6125e715a_0_171"/>
              <p:cNvSpPr/>
              <p:nvPr/>
            </p:nvSpPr>
            <p:spPr>
              <a:xfrm rot="-3013692">
                <a:off x="7682772" y="4632679"/>
                <a:ext cx="325918" cy="385993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0" i="0" lang="en-US" sz="1200" u="none" cap="none" strike="noStrike">
                    <a:solidFill>
                      <a:schemeClr val="lt2"/>
                    </a:solidFill>
                    <a:latin typeface="Arial"/>
                    <a:ea typeface="Arial"/>
                    <a:cs typeface="Arial"/>
                    <a:sym typeface="Arial"/>
                  </a:rPr>
                  <a:t>10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1" name="Google Shape;111;g3f6125e715a_0_171"/>
            <p:cNvSpPr txBox="1"/>
            <p:nvPr/>
          </p:nvSpPr>
          <p:spPr>
            <a:xfrm>
              <a:off x="10048509" y="2045664"/>
              <a:ext cx="156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75B6"/>
                </a:buClr>
                <a:buSzPts val="1200"/>
                <a:buFont typeface="Arial Rounded"/>
                <a:buNone/>
              </a:pPr>
              <a:r>
                <a:rPr b="1" i="0" lang="en-US" sz="1200" u="none" cap="none" strike="noStrike">
                  <a:solidFill>
                    <a:srgbClr val="2E75B6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112" name="Google Shape;112;g3f6125e715a_0_171"/>
          <p:cNvGraphicFramePr/>
          <p:nvPr/>
        </p:nvGraphicFramePr>
        <p:xfrm>
          <a:off x="484405" y="130200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{E7CA29A7-8E83-4ADF-9E55-D4163EB63154}</a:tableStyleId>
              </a:tblPr>
              <a:tblGrid>
                <a:gridCol w="676275"/>
                <a:gridCol w="2892775"/>
              </a:tblGrid>
              <a:tr h="4767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Table </a:t>
                      </a:r>
                      <a:r>
                        <a:rPr b="0" lang="en-US" sz="1200" u="none" cap="none" strike="noStrike">
                          <a:solidFill>
                            <a:srgbClr val="F53F0E"/>
                          </a:solidFill>
                        </a:rPr>
                        <a:t>5</a:t>
                      </a:r>
                      <a:r>
                        <a:rPr lang="en-US" sz="1200" u="none" cap="none" strike="noStrike">
                          <a:solidFill>
                            <a:srgbClr val="F53F0E"/>
                          </a:solidFill>
                        </a:rPr>
                        <a:t>/8 </a:t>
                      </a:r>
                      <a:r>
                        <a:rPr b="1" lang="en-US" sz="1200" u="none" cap="none" strike="noStrike"/>
                        <a:t>(on the mezzanine) details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B3DF"/>
                    </a:solidFill>
                  </a:tcPr>
                </a:tc>
                <a:tc hMerge="1"/>
              </a:tr>
              <a:tr h="47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Seat no.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Guest Name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9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Dodmoor</dc:creator>
</cp:coreProperties>
</file>