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Libre Baskerville"/>
      <p:regular r:id="rId12"/>
      <p:bold r:id="rId13"/>
      <p:italic r:id="rId14"/>
    </p:embeddedFont>
    <p:embeddedFont>
      <p:font typeface="Arial Black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i9sV03cE1Vha+zGHxixKbcCdFA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D76DB07-EDDB-436C-BB34-412AB50A880F}">
  <a:tblStyle styleId="{9D76DB07-EDDB-436C-BB34-412AB50A880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ibreBaskerville-bold.fntdata"/><Relationship Id="rId12" Type="http://schemas.openxmlformats.org/officeDocument/2006/relationships/font" Target="fonts/LibreBaskervill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Black-regular.fntdata"/><Relationship Id="rId14" Type="http://schemas.openxmlformats.org/officeDocument/2006/relationships/font" Target="fonts/LibreBaskerville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106050" y="5801895"/>
            <a:ext cx="3145593" cy="825593"/>
            <a:chOff x="3270832" y="5746400"/>
            <a:chExt cx="3145593" cy="825593"/>
          </a:xfrm>
        </p:grpSpPr>
        <p:sp>
          <p:nvSpPr>
            <p:cNvPr id="85" name="Google Shape;85;p1"/>
            <p:cNvSpPr/>
            <p:nvPr/>
          </p:nvSpPr>
          <p:spPr>
            <a:xfrm>
              <a:off x="3617321" y="5774476"/>
              <a:ext cx="2458299" cy="396833"/>
            </a:xfrm>
            <a:prstGeom prst="rect">
              <a:avLst/>
            </a:prstGeom>
            <a:noFill/>
            <a:ln cap="flat" cmpd="sng" w="12700">
              <a:solidFill>
                <a:srgbClr val="8DA9D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u="none" cap="none" strike="noStrike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Top Table</a:t>
              </a: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 rot="5400000">
              <a:off x="6024938" y="5813866"/>
              <a:ext cx="458953" cy="32402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8</a:t>
              </a: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3626898" y="6204770"/>
              <a:ext cx="2458299" cy="36722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2      3        4       5       6</a:t>
              </a: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 rot="5400000">
              <a:off x="3203366" y="5824180"/>
              <a:ext cx="458953" cy="32402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</a:t>
              </a:r>
              <a:endParaRPr/>
            </a:p>
          </p:txBody>
        </p:sp>
      </p:grpSp>
      <p:grpSp>
        <p:nvGrpSpPr>
          <p:cNvPr id="89" name="Google Shape;89;p1"/>
          <p:cNvGrpSpPr/>
          <p:nvPr/>
        </p:nvGrpSpPr>
        <p:grpSpPr>
          <a:xfrm>
            <a:off x="4305629" y="902805"/>
            <a:ext cx="3265393" cy="2866263"/>
            <a:chOff x="7497649" y="4418586"/>
            <a:chExt cx="1802687" cy="1771497"/>
          </a:xfrm>
        </p:grpSpPr>
        <p:grpSp>
          <p:nvGrpSpPr>
            <p:cNvPr id="90" name="Google Shape;90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91" name="Google Shape;91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u="none" cap="none" strike="noStrike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4</a:t>
                </a:r>
                <a:endParaRPr b="1" i="0" u="none" cap="none" strike="noStrike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92" name="Google Shape;92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94" name="Google Shape;94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95" name="Google Shape;95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96" name="Google Shape;96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97" name="Google Shape;97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98" name="Google Shape;98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99" name="Google Shape;99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00" name="Google Shape;100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sp>
        <p:nvSpPr>
          <p:cNvPr id="102" name="Google Shape;102;p1"/>
          <p:cNvSpPr txBox="1"/>
          <p:nvPr/>
        </p:nvSpPr>
        <p:spPr>
          <a:xfrm>
            <a:off x="916418" y="294468"/>
            <a:ext cx="53000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028617" y="684711"/>
            <a:ext cx="3688831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Straight Top Table with round tables on the ground floor of the Catesby Barn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table- You can seat up to 8 guests on the top table, with 6 guests behind and one guest at either end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 2-5- There is a maximum of 10 guests on these tables. We would recommend seating no less than 8 guests on each table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6- There is a maximum of 8 guests on this table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ground floor of the Catesby Barn can seat a maximum of 56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4" name="Google Shape;104;p1"/>
          <p:cNvGrpSpPr/>
          <p:nvPr/>
        </p:nvGrpSpPr>
        <p:grpSpPr>
          <a:xfrm>
            <a:off x="909819" y="907834"/>
            <a:ext cx="3265393" cy="2866263"/>
            <a:chOff x="7497649" y="4418586"/>
            <a:chExt cx="1802687" cy="1771497"/>
          </a:xfrm>
        </p:grpSpPr>
        <p:grpSp>
          <p:nvGrpSpPr>
            <p:cNvPr id="105" name="Google Shape;105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06" name="Google Shape;106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3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07" name="Google Shape;107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08" name="Google Shape;108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09" name="Google Shape;109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10" name="Google Shape;110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11" name="Google Shape;111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12" name="Google Shape;112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13" name="Google Shape;113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14" name="Google Shape;114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15" name="Google Shape;115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16" name="Google Shape;116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17" name="Google Shape;117;p1"/>
          <p:cNvGrpSpPr/>
          <p:nvPr/>
        </p:nvGrpSpPr>
        <p:grpSpPr>
          <a:xfrm>
            <a:off x="-151568" y="4051214"/>
            <a:ext cx="3265393" cy="2866263"/>
            <a:chOff x="7497649" y="4418586"/>
            <a:chExt cx="1802687" cy="1771497"/>
          </a:xfrm>
        </p:grpSpPr>
        <p:grpSp>
          <p:nvGrpSpPr>
            <p:cNvPr id="118" name="Google Shape;118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19" name="Google Shape;119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2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21" name="Google Shape;121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22" name="Google Shape;122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23" name="Google Shape;123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24" name="Google Shape;124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25" name="Google Shape;125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26" name="Google Shape;126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27" name="Google Shape;127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28" name="Google Shape;128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29" name="Google Shape;129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30" name="Google Shape;130;p1"/>
          <p:cNvGrpSpPr/>
          <p:nvPr/>
        </p:nvGrpSpPr>
        <p:grpSpPr>
          <a:xfrm>
            <a:off x="6089844" y="3942065"/>
            <a:ext cx="3265393" cy="2866263"/>
            <a:chOff x="7497649" y="4418586"/>
            <a:chExt cx="1802687" cy="1771497"/>
          </a:xfrm>
        </p:grpSpPr>
        <p:grpSp>
          <p:nvGrpSpPr>
            <p:cNvPr id="131" name="Google Shape;131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32" name="Google Shape;132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5</a:t>
                </a:r>
                <a:endParaRPr/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38" name="Google Shape;138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39" name="Google Shape;139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40" name="Google Shape;140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41" name="Google Shape;141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42" name="Google Shape;142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43" name="Google Shape;143;p1"/>
          <p:cNvGrpSpPr/>
          <p:nvPr/>
        </p:nvGrpSpPr>
        <p:grpSpPr>
          <a:xfrm>
            <a:off x="9243581" y="3991152"/>
            <a:ext cx="3051145" cy="2644960"/>
            <a:chOff x="531115" y="221157"/>
            <a:chExt cx="1017451" cy="1169552"/>
          </a:xfrm>
        </p:grpSpPr>
        <p:sp>
          <p:nvSpPr>
            <p:cNvPr id="144" name="Google Shape;144;p1"/>
            <p:cNvSpPr/>
            <p:nvPr/>
          </p:nvSpPr>
          <p:spPr>
            <a:xfrm>
              <a:off x="765768" y="459333"/>
              <a:ext cx="570957" cy="703617"/>
            </a:xfrm>
            <a:prstGeom prst="ellipse">
              <a:avLst/>
            </a:prstGeom>
            <a:noFill/>
            <a:ln cap="flat" cmpd="sng" w="12700">
              <a:solidFill>
                <a:srgbClr val="8DA9D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Table 6</a:t>
              </a:r>
              <a:endParaRPr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 rot="-4994450">
              <a:off x="544026" y="591607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8</a:t>
              </a: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 rot="5918447">
              <a:off x="1299213" y="805888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</a:t>
              </a: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 rot="1128709">
              <a:off x="1061103" y="252522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</a:t>
              </a:r>
              <a:endParaRPr/>
            </a:p>
          </p:txBody>
        </p:sp>
        <p:sp>
          <p:nvSpPr>
            <p:cNvPr id="148" name="Google Shape;148;p1"/>
            <p:cNvSpPr/>
            <p:nvPr/>
          </p:nvSpPr>
          <p:spPr>
            <a:xfrm rot="-10381013">
              <a:off x="895814" y="1154552"/>
              <a:ext cx="233161" cy="22281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</a:t>
              </a:r>
              <a:endParaRPr/>
            </a:p>
          </p:txBody>
        </p:sp>
        <p:sp>
          <p:nvSpPr>
            <p:cNvPr id="149" name="Google Shape;149;p1"/>
            <p:cNvSpPr/>
            <p:nvPr/>
          </p:nvSpPr>
          <p:spPr>
            <a:xfrm rot="-1968584">
              <a:off x="704473" y="281627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</a:t>
              </a:r>
              <a:endParaRPr/>
            </a:p>
          </p:txBody>
        </p:sp>
        <p:sp>
          <p:nvSpPr>
            <p:cNvPr id="150" name="Google Shape;150;p1"/>
            <p:cNvSpPr/>
            <p:nvPr/>
          </p:nvSpPr>
          <p:spPr>
            <a:xfrm rot="8297211">
              <a:off x="1173554" y="1063556"/>
              <a:ext cx="233161" cy="233162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</a:t>
              </a:r>
              <a:endParaRPr/>
            </a:p>
          </p:txBody>
        </p:sp>
        <p:sp>
          <p:nvSpPr>
            <p:cNvPr id="151" name="Google Shape;151;p1"/>
            <p:cNvSpPr/>
            <p:nvPr/>
          </p:nvSpPr>
          <p:spPr>
            <a:xfrm rot="4102623">
              <a:off x="1233487" y="511584"/>
              <a:ext cx="309176" cy="175836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3</a:t>
              </a:r>
              <a:endParaRPr/>
            </a:p>
          </p:txBody>
        </p:sp>
        <p:sp>
          <p:nvSpPr>
            <p:cNvPr id="152" name="Google Shape;152;p1"/>
            <p:cNvSpPr/>
            <p:nvPr/>
          </p:nvSpPr>
          <p:spPr>
            <a:xfrm rot="-7835949">
              <a:off x="608185" y="970366"/>
              <a:ext cx="233162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7</a:t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Google Shape;157;p2"/>
          <p:cNvGraphicFramePr/>
          <p:nvPr/>
        </p:nvGraphicFramePr>
        <p:xfrm>
          <a:off x="597738" y="3820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Top table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8" name="Google Shape;158;p2"/>
          <p:cNvGraphicFramePr/>
          <p:nvPr/>
        </p:nvGraphicFramePr>
        <p:xfrm>
          <a:off x="597738" y="3429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4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1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9" name="Google Shape;159;p2"/>
          <p:cNvGraphicFramePr/>
          <p:nvPr/>
        </p:nvGraphicFramePr>
        <p:xfrm>
          <a:off x="4642051" y="346663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5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1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0" name="Google Shape;160;p2"/>
          <p:cNvGraphicFramePr/>
          <p:nvPr/>
        </p:nvGraphicFramePr>
        <p:xfrm>
          <a:off x="4642051" y="3820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1000"/>
                <a:gridCol w="2356900"/>
              </a:tblGrid>
              <a:tr h="2033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2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1" name="Google Shape;161;p2"/>
          <p:cNvGraphicFramePr/>
          <p:nvPr/>
        </p:nvGraphicFramePr>
        <p:xfrm>
          <a:off x="8529843" y="346663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6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2" name="Google Shape;162;p2"/>
          <p:cNvGraphicFramePr/>
          <p:nvPr/>
        </p:nvGraphicFramePr>
        <p:xfrm>
          <a:off x="8529845" y="378319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3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3" name="Google Shape;163;p2"/>
          <p:cNvSpPr txBox="1"/>
          <p:nvPr/>
        </p:nvSpPr>
        <p:spPr>
          <a:xfrm>
            <a:off x="8529844" y="6033194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Google Shape;168;p3"/>
          <p:cNvGraphicFramePr/>
          <p:nvPr/>
        </p:nvGraphicFramePr>
        <p:xfrm>
          <a:off x="894704" y="1596191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0775"/>
                <a:gridCol w="2355875"/>
              </a:tblGrid>
              <a:tr h="28227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7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528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51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9" name="Google Shape;169;p3"/>
          <p:cNvSpPr txBox="1"/>
          <p:nvPr/>
        </p:nvSpPr>
        <p:spPr>
          <a:xfrm>
            <a:off x="894703" y="663142"/>
            <a:ext cx="318331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Mezzanine floor with a round table 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0" name="Google Shape;170;p3"/>
          <p:cNvGrpSpPr/>
          <p:nvPr/>
        </p:nvGrpSpPr>
        <p:grpSpPr>
          <a:xfrm>
            <a:off x="5832628" y="2067371"/>
            <a:ext cx="3265393" cy="2866263"/>
            <a:chOff x="7497649" y="4418586"/>
            <a:chExt cx="1802687" cy="1771497"/>
          </a:xfrm>
        </p:grpSpPr>
        <p:grpSp>
          <p:nvGrpSpPr>
            <p:cNvPr id="171" name="Google Shape;171;p3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72" name="Google Shape;172;p3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8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7</a:t>
                </a:r>
                <a:endParaRPr b="1" sz="9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73" name="Google Shape;173;p3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74" name="Google Shape;174;p3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75" name="Google Shape;175;p3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76" name="Google Shape;176;p3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77" name="Google Shape;177;p3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78" name="Google Shape;178;p3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79" name="Google Shape;179;p3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80" name="Google Shape;180;p3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81" name="Google Shape;181;p3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sp>
        <p:nvSpPr>
          <p:cNvPr id="183" name="Google Shape;183;p3"/>
          <p:cNvSpPr/>
          <p:nvPr/>
        </p:nvSpPr>
        <p:spPr>
          <a:xfrm rot="-2439446">
            <a:off x="4809037" y="1409306"/>
            <a:ext cx="5292000" cy="5112000"/>
          </a:xfrm>
          <a:prstGeom prst="arc">
            <a:avLst>
              <a:gd fmla="val 15748759" name="adj1"/>
              <a:gd fmla="val 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"/>
          <p:cNvSpPr/>
          <p:nvPr/>
        </p:nvSpPr>
        <p:spPr>
          <a:xfrm>
            <a:off x="4516594" y="5558435"/>
            <a:ext cx="72849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7 (on the mezzanine)-  You can seat up to 10 guests on this table. We would recommend seating no less than 8 guests. This will give you a maximum number of 66 guests seated across both floors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"/>
          <p:cNvSpPr txBox="1"/>
          <p:nvPr/>
        </p:nvSpPr>
        <p:spPr>
          <a:xfrm>
            <a:off x="934815" y="5475128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"/>
          <p:cNvSpPr/>
          <p:nvPr/>
        </p:nvSpPr>
        <p:spPr>
          <a:xfrm rot="-2439446">
            <a:off x="4964025" y="1514409"/>
            <a:ext cx="5292000" cy="5112000"/>
          </a:xfrm>
          <a:prstGeom prst="arc">
            <a:avLst>
              <a:gd fmla="val 15748759" name="adj1"/>
              <a:gd fmla="val 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1" name="Google Shape;191;p4"/>
          <p:cNvGraphicFramePr/>
          <p:nvPr/>
        </p:nvGraphicFramePr>
        <p:xfrm>
          <a:off x="957471" y="8874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0775"/>
                <a:gridCol w="2355875"/>
              </a:tblGrid>
              <a:tr h="28227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7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528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11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12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2" name="Google Shape;192;p4"/>
          <p:cNvSpPr txBox="1"/>
          <p:nvPr/>
        </p:nvSpPr>
        <p:spPr>
          <a:xfrm>
            <a:off x="934815" y="5475128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3" name="Google Shape;193;p4"/>
          <p:cNvGrpSpPr/>
          <p:nvPr/>
        </p:nvGrpSpPr>
        <p:grpSpPr>
          <a:xfrm>
            <a:off x="6293369" y="2076832"/>
            <a:ext cx="2883234" cy="2610787"/>
            <a:chOff x="6251327" y="2097853"/>
            <a:chExt cx="2883234" cy="2610787"/>
          </a:xfrm>
        </p:grpSpPr>
        <p:grpSp>
          <p:nvGrpSpPr>
            <p:cNvPr id="194" name="Google Shape;194;p4"/>
            <p:cNvGrpSpPr/>
            <p:nvPr/>
          </p:nvGrpSpPr>
          <p:grpSpPr>
            <a:xfrm>
              <a:off x="6251327" y="2097853"/>
              <a:ext cx="2883234" cy="2610787"/>
              <a:chOff x="3812927" y="2066322"/>
              <a:chExt cx="2883234" cy="2610787"/>
            </a:xfrm>
          </p:grpSpPr>
          <p:grpSp>
            <p:nvGrpSpPr>
              <p:cNvPr id="195" name="Google Shape;195;p4"/>
              <p:cNvGrpSpPr/>
              <p:nvPr/>
            </p:nvGrpSpPr>
            <p:grpSpPr>
              <a:xfrm rot="5400000">
                <a:off x="3898172" y="2332134"/>
                <a:ext cx="2259730" cy="2430220"/>
                <a:chOff x="3617321" y="5746400"/>
                <a:chExt cx="2799104" cy="520456"/>
              </a:xfrm>
            </p:grpSpPr>
            <p:sp>
              <p:nvSpPr>
                <p:cNvPr id="196" name="Google Shape;196;p4"/>
                <p:cNvSpPr/>
                <p:nvPr/>
              </p:nvSpPr>
              <p:spPr>
                <a:xfrm>
                  <a:off x="3617321" y="5774476"/>
                  <a:ext cx="2458299" cy="396833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sp>
              <p:nvSpPr>
                <p:cNvPr id="197" name="Google Shape;197;p4"/>
                <p:cNvSpPr/>
                <p:nvPr/>
              </p:nvSpPr>
              <p:spPr>
                <a:xfrm rot="5400000">
                  <a:off x="6024938" y="5813866"/>
                  <a:ext cx="458953" cy="324021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200">
                      <a:solidFill>
                        <a:schemeClr val="dk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7         8</a:t>
                  </a:r>
                  <a:endParaRPr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  <p:sp>
              <p:nvSpPr>
                <p:cNvPr id="198" name="Google Shape;198;p4"/>
                <p:cNvSpPr/>
                <p:nvPr/>
              </p:nvSpPr>
              <p:spPr>
                <a:xfrm>
                  <a:off x="3684169" y="6177583"/>
                  <a:ext cx="2324603" cy="89273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200">
                      <a:solidFill>
                        <a:schemeClr val="dk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12     11     10      9</a:t>
                  </a:r>
                  <a:endParaRPr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</p:grpSp>
          <p:sp>
            <p:nvSpPr>
              <p:cNvPr id="199" name="Google Shape;199;p4"/>
              <p:cNvSpPr/>
              <p:nvPr/>
            </p:nvSpPr>
            <p:spPr>
              <a:xfrm rot="5400000">
                <a:off x="5377313" y="3146918"/>
                <a:ext cx="2112176" cy="52551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-228600" lvl="0" marL="228600" marR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200"/>
                  <a:buFont typeface="Arial Black"/>
                  <a:buAutoNum type="arabicPlain" startAt="3"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  4       5       6       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200" name="Google Shape;200;p4"/>
              <p:cNvSpPr/>
              <p:nvPr/>
            </p:nvSpPr>
            <p:spPr>
              <a:xfrm>
                <a:off x="4100106" y="2066322"/>
                <a:ext cx="2143038" cy="26158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1        2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201" name="Google Shape;201;p4"/>
            <p:cNvSpPr txBox="1"/>
            <p:nvPr/>
          </p:nvSpPr>
          <p:spPr>
            <a:xfrm>
              <a:off x="7192992" y="3139088"/>
              <a:ext cx="9086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Table  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2" name="Google Shape;202;p4"/>
          <p:cNvSpPr/>
          <p:nvPr/>
        </p:nvSpPr>
        <p:spPr>
          <a:xfrm>
            <a:off x="4464042" y="5528523"/>
            <a:ext cx="72849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7 (on the mezzanine)-  You can seat up to 12 guests on this table with 2 seats on either end and 4 seats down each side. This will give you a maximum number of 68 guests seated across both floors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4"/>
          <p:cNvSpPr txBox="1"/>
          <p:nvPr/>
        </p:nvSpPr>
        <p:spPr>
          <a:xfrm>
            <a:off x="3471055" y="177609"/>
            <a:ext cx="461305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Mezzanine floor with a square table seating 12 guests 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"/>
          <p:cNvSpPr/>
          <p:nvPr/>
        </p:nvSpPr>
        <p:spPr>
          <a:xfrm rot="-2439446">
            <a:off x="4964025" y="1514409"/>
            <a:ext cx="5292000" cy="5112000"/>
          </a:xfrm>
          <a:prstGeom prst="arc">
            <a:avLst>
              <a:gd fmla="val 15748759" name="adj1"/>
              <a:gd fmla="val 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9" name="Google Shape;209;p5"/>
          <p:cNvGrpSpPr/>
          <p:nvPr/>
        </p:nvGrpSpPr>
        <p:grpSpPr>
          <a:xfrm>
            <a:off x="6243922" y="2129384"/>
            <a:ext cx="2883234" cy="2610787"/>
            <a:chOff x="6251327" y="2097853"/>
            <a:chExt cx="2883234" cy="2610787"/>
          </a:xfrm>
        </p:grpSpPr>
        <p:grpSp>
          <p:nvGrpSpPr>
            <p:cNvPr id="210" name="Google Shape;210;p5"/>
            <p:cNvGrpSpPr/>
            <p:nvPr/>
          </p:nvGrpSpPr>
          <p:grpSpPr>
            <a:xfrm>
              <a:off x="6251327" y="2097853"/>
              <a:ext cx="2883234" cy="2610787"/>
              <a:chOff x="3812927" y="2066322"/>
              <a:chExt cx="2883234" cy="2610787"/>
            </a:xfrm>
          </p:grpSpPr>
          <p:grpSp>
            <p:nvGrpSpPr>
              <p:cNvPr id="211" name="Google Shape;211;p5"/>
              <p:cNvGrpSpPr/>
              <p:nvPr/>
            </p:nvGrpSpPr>
            <p:grpSpPr>
              <a:xfrm rot="5400000">
                <a:off x="3898172" y="2332134"/>
                <a:ext cx="2259730" cy="2430220"/>
                <a:chOff x="3617321" y="5746400"/>
                <a:chExt cx="2799104" cy="520456"/>
              </a:xfrm>
            </p:grpSpPr>
            <p:sp>
              <p:nvSpPr>
                <p:cNvPr id="212" name="Google Shape;212;p5"/>
                <p:cNvSpPr/>
                <p:nvPr/>
              </p:nvSpPr>
              <p:spPr>
                <a:xfrm>
                  <a:off x="3617321" y="5774476"/>
                  <a:ext cx="2458299" cy="396833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8DA9DB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sp>
              <p:nvSpPr>
                <p:cNvPr id="213" name="Google Shape;213;p5"/>
                <p:cNvSpPr/>
                <p:nvPr/>
              </p:nvSpPr>
              <p:spPr>
                <a:xfrm rot="5400000">
                  <a:off x="6024938" y="5813866"/>
                  <a:ext cx="458953" cy="324021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200">
                      <a:solidFill>
                        <a:schemeClr val="dk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8        9      10  </a:t>
                  </a:r>
                  <a:endParaRPr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  <p:sp>
              <p:nvSpPr>
                <p:cNvPr id="214" name="Google Shape;214;p5"/>
                <p:cNvSpPr/>
                <p:nvPr/>
              </p:nvSpPr>
              <p:spPr>
                <a:xfrm>
                  <a:off x="3684169" y="6177583"/>
                  <a:ext cx="2324603" cy="89273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GB" sz="1200">
                      <a:solidFill>
                        <a:schemeClr val="dk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14     13     12      11</a:t>
                  </a:r>
                  <a:endParaRPr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</p:grpSp>
          <p:sp>
            <p:nvSpPr>
              <p:cNvPr id="215" name="Google Shape;215;p5"/>
              <p:cNvSpPr/>
              <p:nvPr/>
            </p:nvSpPr>
            <p:spPr>
              <a:xfrm rot="5400000">
                <a:off x="5377313" y="3146918"/>
                <a:ext cx="2112176" cy="52551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  4       5       6     7       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216" name="Google Shape;216;p5"/>
              <p:cNvSpPr/>
              <p:nvPr/>
            </p:nvSpPr>
            <p:spPr>
              <a:xfrm>
                <a:off x="4100106" y="2066322"/>
                <a:ext cx="2143038" cy="26158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 1        2       3</a:t>
                </a:r>
                <a:endParaRPr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217" name="Google Shape;217;p5"/>
            <p:cNvSpPr txBox="1"/>
            <p:nvPr/>
          </p:nvSpPr>
          <p:spPr>
            <a:xfrm>
              <a:off x="7234090" y="3205997"/>
              <a:ext cx="9086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Table 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218" name="Google Shape;218;p5"/>
          <p:cNvGraphicFramePr/>
          <p:nvPr/>
        </p:nvGraphicFramePr>
        <p:xfrm>
          <a:off x="856096" y="56163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0775"/>
                <a:gridCol w="2355875"/>
              </a:tblGrid>
              <a:tr h="28227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7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5281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32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3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11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12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13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14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9" name="Google Shape;219;p5"/>
          <p:cNvSpPr txBox="1"/>
          <p:nvPr/>
        </p:nvSpPr>
        <p:spPr>
          <a:xfrm>
            <a:off x="934815" y="5475128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5"/>
          <p:cNvSpPr/>
          <p:nvPr/>
        </p:nvSpPr>
        <p:spPr>
          <a:xfrm>
            <a:off x="4464042" y="5528523"/>
            <a:ext cx="72849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7 (on the mezzanine)-  You can seat up to 14 guests on this table with 3 seats on either end and 4 seats down each side. This will give you a maximum number of 70 guests seated across both floors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5"/>
          <p:cNvSpPr txBox="1"/>
          <p:nvPr/>
        </p:nvSpPr>
        <p:spPr>
          <a:xfrm>
            <a:off x="3937396" y="354641"/>
            <a:ext cx="461305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Mezzanine floor with a square table seating 14 guests 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6"/>
          <p:cNvGrpSpPr/>
          <p:nvPr/>
        </p:nvGrpSpPr>
        <p:grpSpPr>
          <a:xfrm>
            <a:off x="5816739" y="2110268"/>
            <a:ext cx="1331421" cy="2541064"/>
            <a:chOff x="3995627" y="1853170"/>
            <a:chExt cx="1331421" cy="2541064"/>
          </a:xfrm>
        </p:grpSpPr>
        <p:grpSp>
          <p:nvGrpSpPr>
            <p:cNvPr id="227" name="Google Shape;227;p6"/>
            <p:cNvGrpSpPr/>
            <p:nvPr/>
          </p:nvGrpSpPr>
          <p:grpSpPr>
            <a:xfrm rot="5400000">
              <a:off x="3228084" y="2620713"/>
              <a:ext cx="2458299" cy="923212"/>
              <a:chOff x="3320810" y="5615323"/>
              <a:chExt cx="2458299" cy="923212"/>
            </a:xfrm>
          </p:grpSpPr>
          <p:sp>
            <p:nvSpPr>
              <p:cNvPr id="228" name="Google Shape;228;p6"/>
              <p:cNvSpPr/>
              <p:nvPr/>
            </p:nvSpPr>
            <p:spPr>
              <a:xfrm>
                <a:off x="3617323" y="5615323"/>
                <a:ext cx="1865273" cy="555988"/>
              </a:xfrm>
              <a:prstGeom prst="rect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229" name="Google Shape;229;p6"/>
              <p:cNvSpPr/>
              <p:nvPr/>
            </p:nvSpPr>
            <p:spPr>
              <a:xfrm>
                <a:off x="3320810" y="6171312"/>
                <a:ext cx="2458299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1       2      3        4       </a:t>
                </a:r>
                <a:endParaRPr/>
              </a:p>
            </p:txBody>
          </p:sp>
        </p:grpSp>
        <p:sp>
          <p:nvSpPr>
            <p:cNvPr id="230" name="Google Shape;230;p6"/>
            <p:cNvSpPr txBox="1"/>
            <p:nvPr/>
          </p:nvSpPr>
          <p:spPr>
            <a:xfrm>
              <a:off x="4519448" y="2795752"/>
              <a:ext cx="2837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6"/>
            <p:cNvSpPr/>
            <p:nvPr/>
          </p:nvSpPr>
          <p:spPr>
            <a:xfrm rot="5400000">
              <a:off x="3914287" y="2981472"/>
              <a:ext cx="2458299" cy="36722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5       6      7       8       </a:t>
              </a:r>
              <a:endParaRPr sz="12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grpSp>
        <p:nvGrpSpPr>
          <p:cNvPr id="232" name="Google Shape;232;p6"/>
          <p:cNvGrpSpPr/>
          <p:nvPr/>
        </p:nvGrpSpPr>
        <p:grpSpPr>
          <a:xfrm>
            <a:off x="7692111" y="2151650"/>
            <a:ext cx="1331421" cy="2541064"/>
            <a:chOff x="3995627" y="1853170"/>
            <a:chExt cx="1331421" cy="2541064"/>
          </a:xfrm>
        </p:grpSpPr>
        <p:grpSp>
          <p:nvGrpSpPr>
            <p:cNvPr id="233" name="Google Shape;233;p6"/>
            <p:cNvGrpSpPr/>
            <p:nvPr/>
          </p:nvGrpSpPr>
          <p:grpSpPr>
            <a:xfrm rot="5400000">
              <a:off x="3228084" y="2620713"/>
              <a:ext cx="2458299" cy="923212"/>
              <a:chOff x="3320810" y="5615323"/>
              <a:chExt cx="2458299" cy="923212"/>
            </a:xfrm>
          </p:grpSpPr>
          <p:sp>
            <p:nvSpPr>
              <p:cNvPr id="234" name="Google Shape;234;p6"/>
              <p:cNvSpPr/>
              <p:nvPr/>
            </p:nvSpPr>
            <p:spPr>
              <a:xfrm>
                <a:off x="3617323" y="5615323"/>
                <a:ext cx="1865273" cy="555988"/>
              </a:xfrm>
              <a:prstGeom prst="rect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235" name="Google Shape;235;p6"/>
              <p:cNvSpPr/>
              <p:nvPr/>
            </p:nvSpPr>
            <p:spPr>
              <a:xfrm>
                <a:off x="3320810" y="6171312"/>
                <a:ext cx="2458299" cy="36722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1       2      3        4       </a:t>
                </a:r>
                <a:endParaRPr/>
              </a:p>
            </p:txBody>
          </p:sp>
        </p:grpSp>
        <p:sp>
          <p:nvSpPr>
            <p:cNvPr id="236" name="Google Shape;236;p6"/>
            <p:cNvSpPr txBox="1"/>
            <p:nvPr/>
          </p:nvSpPr>
          <p:spPr>
            <a:xfrm>
              <a:off x="4519448" y="2795752"/>
              <a:ext cx="2837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6"/>
            <p:cNvSpPr/>
            <p:nvPr/>
          </p:nvSpPr>
          <p:spPr>
            <a:xfrm rot="5400000">
              <a:off x="3914287" y="2981472"/>
              <a:ext cx="2458299" cy="36722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5       6      7       8       </a:t>
              </a:r>
              <a:endParaRPr sz="12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sp>
        <p:nvSpPr>
          <p:cNvPr id="238" name="Google Shape;238;p6"/>
          <p:cNvSpPr/>
          <p:nvPr/>
        </p:nvSpPr>
        <p:spPr>
          <a:xfrm rot="-2439446">
            <a:off x="4806370" y="1489045"/>
            <a:ext cx="5292000" cy="5112000"/>
          </a:xfrm>
          <a:prstGeom prst="arc">
            <a:avLst>
              <a:gd fmla="val 15748759" name="adj1"/>
              <a:gd fmla="val 0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9" name="Google Shape;239;p6"/>
          <p:cNvGraphicFramePr/>
          <p:nvPr/>
        </p:nvGraphicFramePr>
        <p:xfrm>
          <a:off x="597738" y="3820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7 details</a:t>
                      </a:r>
                      <a:endParaRPr b="1"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40" name="Google Shape;240;p6"/>
          <p:cNvGraphicFramePr/>
          <p:nvPr/>
        </p:nvGraphicFramePr>
        <p:xfrm>
          <a:off x="607170" y="316508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{9D76DB07-EDDB-436C-BB34-412AB50A880F}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8 details</a:t>
                      </a:r>
                      <a:endParaRPr b="1"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41" name="Google Shape;241;p6"/>
          <p:cNvSpPr txBox="1"/>
          <p:nvPr/>
        </p:nvSpPr>
        <p:spPr>
          <a:xfrm>
            <a:off x="607170" y="5811988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6"/>
          <p:cNvSpPr/>
          <p:nvPr/>
        </p:nvSpPr>
        <p:spPr>
          <a:xfrm>
            <a:off x="4121339" y="5660782"/>
            <a:ext cx="728495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 7 &amp; 8 (on the mezzanine)-  You can seat up to 8 guests each with 4 seats down each side. This will give you a maximum number of 72 guests seated across both floors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6"/>
          <p:cNvSpPr txBox="1"/>
          <p:nvPr/>
        </p:nvSpPr>
        <p:spPr>
          <a:xfrm>
            <a:off x="3937396" y="354641"/>
            <a:ext cx="483874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Mezzanine floor with two straight tables seating </a:t>
            </a:r>
            <a:r>
              <a:rPr b="1"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 guests</a:t>
            </a:r>
            <a:r>
              <a:rPr b="1"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2022-10-17T10:57:31Z</dcterms:created>
  <dc:creator>Dodmoor</dc:creator>
</cp:coreProperties>
</file>