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embeddedFontLst>
    <p:embeddedFont>
      <p:font typeface="Libre Baskerville"/>
      <p:regular r:id="rId9"/>
      <p:bold r:id="rId10"/>
      <p:italic r:id="rId11"/>
    </p:embeddedFont>
    <p:embeddedFont>
      <p:font typeface="Arial Black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j9GNE50zV9KjnJ1G6SS+35NhC0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8D9CDB9-B544-451E-86A3-C7FC4FE97493}">
  <a:tblStyle styleId="{68D9CDB9-B544-451E-86A3-C7FC4FE97493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5"/>
          </a:solidFill>
        </a:fill>
      </a:tcStyle>
    </a:firstRow>
    <a:neCell>
      <a:tcTxStyle b="off" i="off"/>
    </a:neCell>
    <a:nwCell>
      <a:tcTxStyle b="off" i="off"/>
    </a:nwCell>
  </a:tblStyle>
  <a:tblStyle styleId="{7BC36FA8-C3E8-4F63-814C-D92447976AEB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4472C4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ibreBaskerville-italic.fntdata"/><Relationship Id="rId10" Type="http://schemas.openxmlformats.org/officeDocument/2006/relationships/font" Target="fonts/LibreBaskerville-bold.fntdata"/><Relationship Id="rId13" Type="http://customschemas.google.com/relationships/presentationmetadata" Target="metadata"/><Relationship Id="rId12" Type="http://schemas.openxmlformats.org/officeDocument/2006/relationships/font" Target="fonts/ArialBlack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LibreBaskervill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75a86dd7e2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5" name="Google Shape;175;g175a86dd7e2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2" type="body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2" type="body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2"/>
          <p:cNvSpPr/>
          <p:nvPr>
            <p:ph idx="2" type="pic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/>
        </p:nvSpPr>
        <p:spPr>
          <a:xfrm>
            <a:off x="596864" y="482356"/>
            <a:ext cx="5260695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Names of couple and wedding date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23602" y="5046740"/>
            <a:ext cx="11424300" cy="1569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Trestles with Top table and a square table on the mezzanine- 86 guests 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diagram shows the maximum number of seats on each table, if you have a lower number of guests we would recommend removing 2 guests from Table 4 first, followed by an equal number across Table 2 and 3.  We will even out the place settings along the table so if you have one less on one side of a table there will not be a gap in the settings. If you have any babies requiring a pushchair, we’d recommend placing these guests a the end of the table under the mezzanine. The square table on the mezzanine floor can seat up to 12 guests, with two seats on either end and 4 seats down each side.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your display table plan you may find it easier to split the long tables into 3 areas (i.e. Table 2 becomes Table 1, 2 and 3 and Table 3 becomes Table 4, 5 and 6 – see the numbers in blue) or show it diagrammatically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1" name="Google Shape;51;p1"/>
          <p:cNvGrpSpPr/>
          <p:nvPr/>
        </p:nvGrpSpPr>
        <p:grpSpPr>
          <a:xfrm>
            <a:off x="763001" y="2173487"/>
            <a:ext cx="1031499" cy="2598810"/>
            <a:chOff x="763001" y="2173487"/>
            <a:chExt cx="1031499" cy="2598810"/>
          </a:xfrm>
        </p:grpSpPr>
        <p:grpSp>
          <p:nvGrpSpPr>
            <p:cNvPr id="52" name="Google Shape;52;p1"/>
            <p:cNvGrpSpPr/>
            <p:nvPr/>
          </p:nvGrpSpPr>
          <p:grpSpPr>
            <a:xfrm>
              <a:off x="763001" y="2173487"/>
              <a:ext cx="1031499" cy="2598810"/>
              <a:chOff x="56069" y="17875"/>
              <a:chExt cx="1031497" cy="2598808"/>
            </a:xfrm>
          </p:grpSpPr>
          <p:sp>
            <p:nvSpPr>
              <p:cNvPr id="53" name="Google Shape;53;p1"/>
              <p:cNvSpPr/>
              <p:nvPr/>
            </p:nvSpPr>
            <p:spPr>
              <a:xfrm rot="5400000">
                <a:off x="-295884" y="694825"/>
                <a:ext cx="2060400" cy="706500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54" name="Google Shape;54;p1"/>
              <p:cNvSpPr txBox="1"/>
              <p:nvPr/>
            </p:nvSpPr>
            <p:spPr>
              <a:xfrm rot="5400000">
                <a:off x="-1051231" y="1232483"/>
                <a:ext cx="24915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44546A"/>
                    </a:solidFill>
                  </a:rPr>
                  <a:t>1</a:t>
                </a:r>
                <a:r>
                  <a:rPr i="0" lang="en-US" sz="1200" u="none" cap="none" strike="noStrike">
                    <a:solidFill>
                      <a:srgbClr val="44546A"/>
                    </a:solidFill>
                  </a:rPr>
                  <a:t>     </a:t>
                </a:r>
                <a:r>
                  <a:rPr b="1" i="0" lang="en-US" sz="1200" u="none" cap="none" strike="noStrike">
                    <a:solidFill>
                      <a:srgbClr val="44546A"/>
                    </a:solidFill>
                  </a:rPr>
                  <a:t>2     3     4    5     6</a:t>
                </a:r>
                <a:endParaRPr i="0" sz="1400" u="none" cap="none" strike="noStrike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5" name="Google Shape;55;p1"/>
            <p:cNvSpPr txBox="1"/>
            <p:nvPr/>
          </p:nvSpPr>
          <p:spPr>
            <a:xfrm rot="5400000">
              <a:off x="861895" y="3169949"/>
              <a:ext cx="1154014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Top Table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" name="Google Shape;56;p1"/>
          <p:cNvSpPr/>
          <p:nvPr/>
        </p:nvSpPr>
        <p:spPr>
          <a:xfrm>
            <a:off x="8031668" y="611463"/>
            <a:ext cx="436282" cy="2276178"/>
          </a:xfrm>
          <a:custGeom>
            <a:rect b="b" l="l" r="r" t="t"/>
            <a:pathLst>
              <a:path extrusionOk="0" h="21600" w="16206">
                <a:moveTo>
                  <a:pt x="14981" y="21600"/>
                </a:moveTo>
                <a:cubicBezTo>
                  <a:pt x="-5394" y="14119"/>
                  <a:pt x="-4986" y="6919"/>
                  <a:pt x="16206" y="0"/>
                </a:cubicBezTo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6885135" y="299842"/>
            <a:ext cx="1807362" cy="33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Mezzanine floor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8" name="Google Shape;58;p1"/>
          <p:cNvGrpSpPr/>
          <p:nvPr/>
        </p:nvGrpSpPr>
        <p:grpSpPr>
          <a:xfrm>
            <a:off x="2206166" y="3483051"/>
            <a:ext cx="4893071" cy="1448997"/>
            <a:chOff x="2242670" y="3660120"/>
            <a:chExt cx="4893071" cy="1448997"/>
          </a:xfrm>
        </p:grpSpPr>
        <p:cxnSp>
          <p:nvCxnSpPr>
            <p:cNvPr id="59" name="Google Shape;59;p1"/>
            <p:cNvCxnSpPr/>
            <p:nvPr/>
          </p:nvCxnSpPr>
          <p:spPr>
            <a:xfrm>
              <a:off x="3851173" y="3660120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0" name="Google Shape;60;p1"/>
            <p:cNvCxnSpPr/>
            <p:nvPr/>
          </p:nvCxnSpPr>
          <p:spPr>
            <a:xfrm>
              <a:off x="5489860" y="3685317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grpSp>
          <p:nvGrpSpPr>
            <p:cNvPr id="61" name="Google Shape;61;p1"/>
            <p:cNvGrpSpPr/>
            <p:nvPr/>
          </p:nvGrpSpPr>
          <p:grpSpPr>
            <a:xfrm>
              <a:off x="2242670" y="3715201"/>
              <a:ext cx="4893071" cy="1318099"/>
              <a:chOff x="2242670" y="3715201"/>
              <a:chExt cx="4893071" cy="1318099"/>
            </a:xfrm>
          </p:grpSpPr>
          <p:sp>
            <p:nvSpPr>
              <p:cNvPr id="62" name="Google Shape;62;p1"/>
              <p:cNvSpPr/>
              <p:nvPr/>
            </p:nvSpPr>
            <p:spPr>
              <a:xfrm>
                <a:off x="2242670" y="3999228"/>
                <a:ext cx="4819349" cy="773071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63" name="Google Shape;63;p1"/>
              <p:cNvSpPr txBox="1"/>
              <p:nvPr/>
            </p:nvSpPr>
            <p:spPr>
              <a:xfrm>
                <a:off x="4312655" y="4178726"/>
                <a:ext cx="1154100" cy="3077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Table 2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1"/>
              <p:cNvSpPr txBox="1"/>
              <p:nvPr/>
            </p:nvSpPr>
            <p:spPr>
              <a:xfrm>
                <a:off x="2770586" y="450327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1"/>
              <p:cNvSpPr txBox="1"/>
              <p:nvPr/>
            </p:nvSpPr>
            <p:spPr>
              <a:xfrm>
                <a:off x="4591037" y="449540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1"/>
              <p:cNvSpPr txBox="1"/>
              <p:nvPr/>
            </p:nvSpPr>
            <p:spPr>
              <a:xfrm>
                <a:off x="6258842" y="447763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3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7" name="Google Shape;67;p1"/>
              <p:cNvGrpSpPr/>
              <p:nvPr/>
            </p:nvGrpSpPr>
            <p:grpSpPr>
              <a:xfrm>
                <a:off x="2257084" y="4826307"/>
                <a:ext cx="1480888" cy="206993"/>
                <a:chOff x="2257084" y="4826307"/>
                <a:chExt cx="1480888" cy="206993"/>
              </a:xfrm>
            </p:grpSpPr>
            <p:sp>
              <p:nvSpPr>
                <p:cNvPr id="68" name="Google Shape;68;p1"/>
                <p:cNvSpPr/>
                <p:nvPr/>
              </p:nvSpPr>
              <p:spPr>
                <a:xfrm>
                  <a:off x="22570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</a:t>
                  </a:r>
                  <a:endParaRPr/>
                </a:p>
              </p:txBody>
            </p:sp>
            <p:sp>
              <p:nvSpPr>
                <p:cNvPr id="69" name="Google Shape;69;p1"/>
                <p:cNvSpPr/>
                <p:nvPr/>
              </p:nvSpPr>
              <p:spPr>
                <a:xfrm>
                  <a:off x="2562451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</a:t>
                  </a:r>
                  <a:endParaRPr/>
                </a:p>
              </p:txBody>
            </p:sp>
            <p:sp>
              <p:nvSpPr>
                <p:cNvPr id="70" name="Google Shape;70;p1"/>
                <p:cNvSpPr/>
                <p:nvPr/>
              </p:nvSpPr>
              <p:spPr>
                <a:xfrm>
                  <a:off x="2867817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3</a:t>
                  </a:r>
                  <a:endParaRPr/>
                </a:p>
              </p:txBody>
            </p:sp>
            <p:sp>
              <p:nvSpPr>
                <p:cNvPr id="71" name="Google Shape;71;p1"/>
                <p:cNvSpPr/>
                <p:nvPr/>
              </p:nvSpPr>
              <p:spPr>
                <a:xfrm>
                  <a:off x="31731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4</a:t>
                  </a:r>
                  <a:endParaRPr/>
                </a:p>
              </p:txBody>
            </p:sp>
            <p:sp>
              <p:nvSpPr>
                <p:cNvPr id="72" name="Google Shape;72;p1"/>
                <p:cNvSpPr/>
                <p:nvPr/>
              </p:nvSpPr>
              <p:spPr>
                <a:xfrm>
                  <a:off x="3473131" y="4826307"/>
                  <a:ext cx="264841" cy="2049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5</a:t>
                  </a:r>
                  <a:endParaRPr/>
                </a:p>
              </p:txBody>
            </p:sp>
          </p:grpSp>
          <p:grpSp>
            <p:nvGrpSpPr>
              <p:cNvPr id="73" name="Google Shape;73;p1"/>
              <p:cNvGrpSpPr/>
              <p:nvPr/>
            </p:nvGrpSpPr>
            <p:grpSpPr>
              <a:xfrm>
                <a:off x="3895770" y="4802844"/>
                <a:ext cx="1664233" cy="227700"/>
                <a:chOff x="2257084" y="4805736"/>
                <a:chExt cx="1664233" cy="227700"/>
              </a:xfrm>
            </p:grpSpPr>
            <p:sp>
              <p:nvSpPr>
                <p:cNvPr id="74" name="Google Shape;74;p1"/>
                <p:cNvSpPr/>
                <p:nvPr/>
              </p:nvSpPr>
              <p:spPr>
                <a:xfrm>
                  <a:off x="22570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5" name="Google Shape;75;p1"/>
                <p:cNvSpPr/>
                <p:nvPr/>
              </p:nvSpPr>
              <p:spPr>
                <a:xfrm>
                  <a:off x="2562451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6" name="Google Shape;76;p1"/>
                <p:cNvSpPr/>
                <p:nvPr/>
              </p:nvSpPr>
              <p:spPr>
                <a:xfrm>
                  <a:off x="2867817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7" name="Google Shape;77;p1"/>
                <p:cNvSpPr/>
                <p:nvPr/>
              </p:nvSpPr>
              <p:spPr>
                <a:xfrm>
                  <a:off x="31731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8" name="Google Shape;78;p1"/>
                <p:cNvSpPr/>
                <p:nvPr/>
              </p:nvSpPr>
              <p:spPr>
                <a:xfrm>
                  <a:off x="3485117" y="4805736"/>
                  <a:ext cx="436200" cy="227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1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</a:t>
                  </a: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79" name="Google Shape;79;p1"/>
              <p:cNvGrpSpPr/>
              <p:nvPr/>
            </p:nvGrpSpPr>
            <p:grpSpPr>
              <a:xfrm>
                <a:off x="5499763" y="4802835"/>
                <a:ext cx="1599547" cy="227571"/>
                <a:chOff x="2247048" y="4826306"/>
                <a:chExt cx="1599547" cy="227571"/>
              </a:xfrm>
            </p:grpSpPr>
            <p:sp>
              <p:nvSpPr>
                <p:cNvPr id="80" name="Google Shape;80;p1"/>
                <p:cNvSpPr/>
                <p:nvPr/>
              </p:nvSpPr>
              <p:spPr>
                <a:xfrm>
                  <a:off x="2247048" y="4852611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11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1" name="Google Shape;81;p1"/>
                <p:cNvSpPr/>
                <p:nvPr/>
              </p:nvSpPr>
              <p:spPr>
                <a:xfrm>
                  <a:off x="2498320" y="4856643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12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2" name="Google Shape;82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13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3" name="Google Shape;83;p1"/>
                <p:cNvSpPr/>
                <p:nvPr/>
              </p:nvSpPr>
              <p:spPr>
                <a:xfrm>
                  <a:off x="3159113" y="4852615"/>
                  <a:ext cx="436200" cy="1659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14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4" name="Google Shape;84;p1"/>
                <p:cNvSpPr/>
                <p:nvPr/>
              </p:nvSpPr>
              <p:spPr>
                <a:xfrm>
                  <a:off x="3473131" y="4826306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15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85" name="Google Shape;85;p1"/>
              <p:cNvGrpSpPr/>
              <p:nvPr/>
            </p:nvGrpSpPr>
            <p:grpSpPr>
              <a:xfrm>
                <a:off x="2291038" y="3715201"/>
                <a:ext cx="1558005" cy="236845"/>
                <a:chOff x="2289433" y="4795844"/>
                <a:chExt cx="1558005" cy="236845"/>
              </a:xfrm>
            </p:grpSpPr>
            <p:sp>
              <p:nvSpPr>
                <p:cNvPr id="86" name="Google Shape;86;p1"/>
                <p:cNvSpPr/>
                <p:nvPr/>
              </p:nvSpPr>
              <p:spPr>
                <a:xfrm>
                  <a:off x="2289433" y="4831158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7" name="Google Shape;87;p1"/>
                <p:cNvSpPr/>
                <p:nvPr/>
              </p:nvSpPr>
              <p:spPr>
                <a:xfrm>
                  <a:off x="2540314" y="4822075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8" name="Google Shape;88;p1"/>
                <p:cNvSpPr/>
                <p:nvPr/>
              </p:nvSpPr>
              <p:spPr>
                <a:xfrm>
                  <a:off x="2836459" y="4795844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9" name="Google Shape;89;p1"/>
                <p:cNvSpPr/>
                <p:nvPr/>
              </p:nvSpPr>
              <p:spPr>
                <a:xfrm>
                  <a:off x="3169774" y="4831162"/>
                  <a:ext cx="436200" cy="1659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0" name="Google Shape;90;p1"/>
                <p:cNvSpPr/>
                <p:nvPr/>
              </p:nvSpPr>
              <p:spPr>
                <a:xfrm>
                  <a:off x="3473974" y="4805118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91" name="Google Shape;91;p1"/>
              <p:cNvGrpSpPr/>
              <p:nvPr/>
            </p:nvGrpSpPr>
            <p:grpSpPr>
              <a:xfrm>
                <a:off x="3906619" y="3724210"/>
                <a:ext cx="1589049" cy="227571"/>
                <a:chOff x="2247048" y="4825883"/>
                <a:chExt cx="1589049" cy="227571"/>
              </a:xfrm>
            </p:grpSpPr>
            <p:sp>
              <p:nvSpPr>
                <p:cNvPr id="92" name="Google Shape;92;p1"/>
                <p:cNvSpPr/>
                <p:nvPr/>
              </p:nvSpPr>
              <p:spPr>
                <a:xfrm>
                  <a:off x="2247048" y="4852611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21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3" name="Google Shape;93;p1"/>
                <p:cNvSpPr/>
                <p:nvPr/>
              </p:nvSpPr>
              <p:spPr>
                <a:xfrm>
                  <a:off x="2498320" y="4856643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22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4" name="Google Shape;94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23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5" name="Google Shape;95;p1"/>
                <p:cNvSpPr/>
                <p:nvPr/>
              </p:nvSpPr>
              <p:spPr>
                <a:xfrm>
                  <a:off x="3159107" y="4852617"/>
                  <a:ext cx="3876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24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6" name="Google Shape;96;p1"/>
                <p:cNvSpPr/>
                <p:nvPr/>
              </p:nvSpPr>
              <p:spPr>
                <a:xfrm>
                  <a:off x="3462633" y="4825883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25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97" name="Google Shape;97;p1"/>
              <p:cNvGrpSpPr/>
              <p:nvPr/>
            </p:nvGrpSpPr>
            <p:grpSpPr>
              <a:xfrm>
                <a:off x="5536194" y="3724210"/>
                <a:ext cx="1599547" cy="227571"/>
                <a:chOff x="2247048" y="4826306"/>
                <a:chExt cx="1599547" cy="227571"/>
              </a:xfrm>
            </p:grpSpPr>
            <p:sp>
              <p:nvSpPr>
                <p:cNvPr id="98" name="Google Shape;98;p1"/>
                <p:cNvSpPr/>
                <p:nvPr/>
              </p:nvSpPr>
              <p:spPr>
                <a:xfrm>
                  <a:off x="2247048" y="4852611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9" name="Google Shape;99;p1"/>
                <p:cNvSpPr/>
                <p:nvPr/>
              </p:nvSpPr>
              <p:spPr>
                <a:xfrm>
                  <a:off x="2498320" y="4856643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0" name="Google Shape;100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1" name="Google Shape;101;p1"/>
                <p:cNvSpPr/>
                <p:nvPr/>
              </p:nvSpPr>
              <p:spPr>
                <a:xfrm>
                  <a:off x="3159107" y="4852615"/>
                  <a:ext cx="387600" cy="1659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2" name="Google Shape;102;p1"/>
                <p:cNvSpPr/>
                <p:nvPr/>
              </p:nvSpPr>
              <p:spPr>
                <a:xfrm>
                  <a:off x="3473131" y="4826306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30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</p:grpSp>
      </p:grpSp>
      <p:grpSp>
        <p:nvGrpSpPr>
          <p:cNvPr id="103" name="Google Shape;103;p1"/>
          <p:cNvGrpSpPr/>
          <p:nvPr/>
        </p:nvGrpSpPr>
        <p:grpSpPr>
          <a:xfrm>
            <a:off x="2220580" y="1358775"/>
            <a:ext cx="4327868" cy="1435576"/>
            <a:chOff x="2185481" y="1316899"/>
            <a:chExt cx="4327868" cy="1435576"/>
          </a:xfrm>
        </p:grpSpPr>
        <p:sp>
          <p:nvSpPr>
            <p:cNvPr id="104" name="Google Shape;104;p1"/>
            <p:cNvSpPr txBox="1"/>
            <p:nvPr/>
          </p:nvSpPr>
          <p:spPr>
            <a:xfrm>
              <a:off x="3815562" y="1779698"/>
              <a:ext cx="8964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3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5" name="Google Shape;105;p1"/>
            <p:cNvCxnSpPr/>
            <p:nvPr/>
          </p:nvCxnSpPr>
          <p:spPr>
            <a:xfrm>
              <a:off x="3509010" y="1316899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106" name="Google Shape;106;p1"/>
            <p:cNvSpPr txBox="1"/>
            <p:nvPr/>
          </p:nvSpPr>
          <p:spPr>
            <a:xfrm>
              <a:off x="2661906" y="2116943"/>
              <a:ext cx="156600" cy="26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 txBox="1"/>
            <p:nvPr/>
          </p:nvSpPr>
          <p:spPr>
            <a:xfrm>
              <a:off x="4013182" y="2135636"/>
              <a:ext cx="156600" cy="26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2205475" y="2450733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2521314" y="2450733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858933" y="2452497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3144031" y="2445493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567292" y="2434211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3916473" y="2445731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4241052" y="2445493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4599548" y="2435375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2189126" y="1470199"/>
              <a:ext cx="387600" cy="165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14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2512251" y="1433184"/>
              <a:ext cx="373464" cy="2275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15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2822403" y="1474850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3101967" y="1467252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3525971" y="1439497"/>
              <a:ext cx="363974" cy="22550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3880450" y="1457224"/>
              <a:ext cx="387600" cy="165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4171524" y="1429912"/>
              <a:ext cx="373464" cy="2275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4489630" y="1464789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grpSp>
          <p:nvGrpSpPr>
            <p:cNvPr id="124" name="Google Shape;124;p1"/>
            <p:cNvGrpSpPr/>
            <p:nvPr/>
          </p:nvGrpSpPr>
          <p:grpSpPr>
            <a:xfrm>
              <a:off x="2185481" y="1328675"/>
              <a:ext cx="4327868" cy="1423800"/>
              <a:chOff x="2215314" y="1316849"/>
              <a:chExt cx="4327868" cy="1423800"/>
            </a:xfrm>
          </p:grpSpPr>
          <p:sp>
            <p:nvSpPr>
              <p:cNvPr id="125" name="Google Shape;125;p1"/>
              <p:cNvSpPr/>
              <p:nvPr/>
            </p:nvSpPr>
            <p:spPr>
              <a:xfrm>
                <a:off x="2215314" y="1669092"/>
                <a:ext cx="4246324" cy="676531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cxnSp>
            <p:nvCxnSpPr>
              <p:cNvPr id="126" name="Google Shape;126;p1"/>
              <p:cNvCxnSpPr/>
              <p:nvPr/>
            </p:nvCxnSpPr>
            <p:spPr>
              <a:xfrm>
                <a:off x="4891560" y="1316849"/>
                <a:ext cx="0" cy="1423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127" name="Google Shape;127;p1"/>
              <p:cNvSpPr txBox="1"/>
              <p:nvPr/>
            </p:nvSpPr>
            <p:spPr>
              <a:xfrm>
                <a:off x="5545449" y="2076258"/>
                <a:ext cx="156600" cy="269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6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128;p1"/>
              <p:cNvSpPr/>
              <p:nvPr/>
            </p:nvSpPr>
            <p:spPr>
              <a:xfrm>
                <a:off x="4934736" y="2433667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9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29" name="Google Shape;129;p1"/>
              <p:cNvSpPr/>
              <p:nvPr/>
            </p:nvSpPr>
            <p:spPr>
              <a:xfrm>
                <a:off x="5214684" y="2423548"/>
                <a:ext cx="436200" cy="22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1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0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0" name="Google Shape;130;p1"/>
              <p:cNvSpPr/>
              <p:nvPr/>
            </p:nvSpPr>
            <p:spPr>
              <a:xfrm>
                <a:off x="5560958" y="2460265"/>
                <a:ext cx="363974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11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1" name="Google Shape;131;p1"/>
              <p:cNvSpPr/>
              <p:nvPr/>
            </p:nvSpPr>
            <p:spPr>
              <a:xfrm>
                <a:off x="5841912" y="2453886"/>
                <a:ext cx="387681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12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2" name="Google Shape;132;p1"/>
              <p:cNvSpPr/>
              <p:nvPr/>
            </p:nvSpPr>
            <p:spPr>
              <a:xfrm>
                <a:off x="6179208" y="2424002"/>
                <a:ext cx="363974" cy="22550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13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3" name="Google Shape;133;p1"/>
              <p:cNvSpPr/>
              <p:nvPr/>
            </p:nvSpPr>
            <p:spPr>
              <a:xfrm>
                <a:off x="4910808" y="1459458"/>
                <a:ext cx="387681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22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4" name="Google Shape;134;p1"/>
              <p:cNvSpPr/>
              <p:nvPr/>
            </p:nvSpPr>
            <p:spPr>
              <a:xfrm>
                <a:off x="5248104" y="1429574"/>
                <a:ext cx="363974" cy="22550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23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5" name="Google Shape;135;p1"/>
              <p:cNvSpPr/>
              <p:nvPr/>
            </p:nvSpPr>
            <p:spPr>
              <a:xfrm>
                <a:off x="5571609" y="1455423"/>
                <a:ext cx="436200" cy="1656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24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6" name="Google Shape;136;p1"/>
              <p:cNvSpPr/>
              <p:nvPr/>
            </p:nvSpPr>
            <p:spPr>
              <a:xfrm>
                <a:off x="5865052" y="1418659"/>
                <a:ext cx="373464" cy="2275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25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7" name="Google Shape;137;p1"/>
              <p:cNvSpPr/>
              <p:nvPr/>
            </p:nvSpPr>
            <p:spPr>
              <a:xfrm>
                <a:off x="6163557" y="1445409"/>
                <a:ext cx="363974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26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</p:grpSp>
      </p:grpSp>
      <p:grpSp>
        <p:nvGrpSpPr>
          <p:cNvPr id="138" name="Google Shape;138;p1"/>
          <p:cNvGrpSpPr/>
          <p:nvPr/>
        </p:nvGrpSpPr>
        <p:grpSpPr>
          <a:xfrm>
            <a:off x="8726925" y="3532250"/>
            <a:ext cx="2060400" cy="1258539"/>
            <a:chOff x="8680860" y="3692270"/>
            <a:chExt cx="2060400" cy="1258539"/>
          </a:xfrm>
        </p:grpSpPr>
        <p:sp>
          <p:nvSpPr>
            <p:cNvPr id="139" name="Google Shape;139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40" name="Google Shape;140;p1"/>
            <p:cNvSpPr txBox="1"/>
            <p:nvPr/>
          </p:nvSpPr>
          <p:spPr>
            <a:xfrm>
              <a:off x="9326901" y="4049806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4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"/>
            <p:cNvSpPr txBox="1"/>
            <p:nvPr/>
          </p:nvSpPr>
          <p:spPr>
            <a:xfrm>
              <a:off x="9622422" y="4403963"/>
              <a:ext cx="1566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9628034" y="3692270"/>
              <a:ext cx="4362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154" name="Google Shape;154;p1"/>
          <p:cNvGrpSpPr/>
          <p:nvPr/>
        </p:nvGrpSpPr>
        <p:grpSpPr>
          <a:xfrm>
            <a:off x="8786717" y="389880"/>
            <a:ext cx="2362760" cy="2493959"/>
            <a:chOff x="8766570" y="372262"/>
            <a:chExt cx="2362760" cy="2493959"/>
          </a:xfrm>
        </p:grpSpPr>
        <p:sp>
          <p:nvSpPr>
            <p:cNvPr id="155" name="Google Shape;155;p1"/>
            <p:cNvSpPr txBox="1"/>
            <p:nvPr/>
          </p:nvSpPr>
          <p:spPr>
            <a:xfrm>
              <a:off x="9920080" y="1930506"/>
              <a:ext cx="156600" cy="2769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6" name="Google Shape;156;p1"/>
            <p:cNvGrpSpPr/>
            <p:nvPr/>
          </p:nvGrpSpPr>
          <p:grpSpPr>
            <a:xfrm rot="-5400000">
              <a:off x="8700970" y="437862"/>
              <a:ext cx="2493959" cy="2362760"/>
              <a:chOff x="6251327" y="2097853"/>
              <a:chExt cx="2883234" cy="2610787"/>
            </a:xfrm>
          </p:grpSpPr>
          <p:grpSp>
            <p:nvGrpSpPr>
              <p:cNvPr id="157" name="Google Shape;157;p1"/>
              <p:cNvGrpSpPr/>
              <p:nvPr/>
            </p:nvGrpSpPr>
            <p:grpSpPr>
              <a:xfrm>
                <a:off x="6251327" y="2097853"/>
                <a:ext cx="2883234" cy="2610787"/>
                <a:chOff x="3812927" y="2066322"/>
                <a:chExt cx="2883234" cy="2610787"/>
              </a:xfrm>
            </p:grpSpPr>
            <p:grpSp>
              <p:nvGrpSpPr>
                <p:cNvPr id="158" name="Google Shape;158;p1"/>
                <p:cNvGrpSpPr/>
                <p:nvPr/>
              </p:nvGrpSpPr>
              <p:grpSpPr>
                <a:xfrm rot="5400000">
                  <a:off x="3898172" y="2332134"/>
                  <a:ext cx="2259730" cy="2430220"/>
                  <a:chOff x="3617321" y="5746400"/>
                  <a:chExt cx="2799104" cy="520456"/>
                </a:xfrm>
              </p:grpSpPr>
              <p:sp>
                <p:nvSpPr>
                  <p:cNvPr id="159" name="Google Shape;159;p1"/>
                  <p:cNvSpPr/>
                  <p:nvPr/>
                </p:nvSpPr>
                <p:spPr>
                  <a:xfrm>
                    <a:off x="3617321" y="5774476"/>
                    <a:ext cx="2458299" cy="396833"/>
                  </a:xfrm>
                  <a:prstGeom prst="rect">
                    <a:avLst/>
                  </a:prstGeom>
                  <a:noFill/>
                  <a:ln cap="flat" cmpd="sng" w="12700">
                    <a:solidFill>
                      <a:srgbClr val="8DA9DB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i="0" sz="1400" u="none" cap="none" strike="noStrike">
                      <a:solidFill>
                        <a:schemeClr val="lt2"/>
                      </a:solidFill>
                      <a:latin typeface="Libre Baskerville"/>
                      <a:ea typeface="Libre Baskerville"/>
                      <a:cs typeface="Libre Baskerville"/>
                      <a:sym typeface="Libre Baskerville"/>
                    </a:endParaRPr>
                  </a:p>
                </p:txBody>
              </p:sp>
              <p:sp>
                <p:nvSpPr>
                  <p:cNvPr id="160" name="Google Shape;160;p1"/>
                  <p:cNvSpPr/>
                  <p:nvPr/>
                </p:nvSpPr>
                <p:spPr>
                  <a:xfrm rot="5400000">
                    <a:off x="6024938" y="5813866"/>
                    <a:ext cx="458953" cy="324021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1" anchor="ctr" bIns="0" lIns="0" spcFirstLastPara="1" rIns="0" wrap="square" tIns="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i="0" lang="en-US" sz="1200" u="none" cap="none" strike="noStrike">
                        <a:solidFill>
                          <a:schemeClr val="lt2"/>
                        </a:solidFill>
                      </a:rPr>
                      <a:t> 7         8</a:t>
                    </a:r>
                    <a:endParaRPr i="0" sz="1200" u="none" cap="none" strike="noStrike">
                      <a:solidFill>
                        <a:schemeClr val="lt2"/>
                      </a:solidFill>
                    </a:endParaRPr>
                  </a:p>
                </p:txBody>
              </p:sp>
              <p:sp>
                <p:nvSpPr>
                  <p:cNvPr id="161" name="Google Shape;161;p1"/>
                  <p:cNvSpPr/>
                  <p:nvPr/>
                </p:nvSpPr>
                <p:spPr>
                  <a:xfrm>
                    <a:off x="3684169" y="6177583"/>
                    <a:ext cx="2324603" cy="89273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1" anchor="ctr" bIns="0" lIns="0" spcFirstLastPara="1" rIns="0" wrap="square" tIns="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i="0" lang="en-US" sz="1200" u="none" cap="none" strike="noStrike">
                        <a:solidFill>
                          <a:schemeClr val="lt2"/>
                        </a:solidFill>
                      </a:rPr>
                      <a:t>12     11     10      9</a:t>
                    </a:r>
                    <a:endParaRPr i="0" sz="1200" u="none" cap="none" strike="noStrike">
                      <a:solidFill>
                        <a:schemeClr val="lt2"/>
                      </a:solidFill>
                    </a:endParaRPr>
                  </a:p>
                </p:txBody>
              </p:sp>
            </p:grpSp>
            <p:sp>
              <p:nvSpPr>
                <p:cNvPr id="162" name="Google Shape;162;p1"/>
                <p:cNvSpPr/>
                <p:nvPr/>
              </p:nvSpPr>
              <p:spPr>
                <a:xfrm rot="5400000">
                  <a:off x="5377313" y="3146918"/>
                  <a:ext cx="2112176" cy="52551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-228600" lvl="0" marL="22860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AutoNum type="arabicPlain" startAt="3"/>
                  </a:pPr>
                  <a:r>
                    <a:rPr i="0" lang="en-US" sz="1200" u="none" cap="none" strike="noStrike">
                      <a:solidFill>
                        <a:schemeClr val="lt2"/>
                      </a:solidFill>
                    </a:rPr>
                    <a:t>   4       5       6 </a:t>
                  </a:r>
                  <a:r>
                    <a:rPr b="0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      </a:t>
                  </a:r>
                  <a:endParaRPr b="0" i="0" sz="12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endParaRPr>
                </a:p>
              </p:txBody>
            </p:sp>
            <p:sp>
              <p:nvSpPr>
                <p:cNvPr id="163" name="Google Shape;163;p1"/>
                <p:cNvSpPr/>
                <p:nvPr/>
              </p:nvSpPr>
              <p:spPr>
                <a:xfrm>
                  <a:off x="4100106" y="2066322"/>
                  <a:ext cx="2143038" cy="261584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i="0" lang="en-US" sz="1200" u="none" cap="none" strike="noStrike">
                      <a:solidFill>
                        <a:schemeClr val="lt2"/>
                      </a:solidFill>
                    </a:rPr>
                    <a:t> 1        2</a:t>
                  </a:r>
                  <a:endParaRPr i="0" sz="1200" u="none" cap="none" strike="noStrike">
                    <a:solidFill>
                      <a:schemeClr val="lt2"/>
                    </a:solidFill>
                  </a:endParaRPr>
                </a:p>
              </p:txBody>
            </p:sp>
          </p:grpSp>
          <p:sp>
            <p:nvSpPr>
              <p:cNvPr id="164" name="Google Shape;164;p1"/>
              <p:cNvSpPr txBox="1"/>
              <p:nvPr/>
            </p:nvSpPr>
            <p:spPr>
              <a:xfrm rot="5400000">
                <a:off x="7189790" y="3378755"/>
                <a:ext cx="1049639" cy="355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Table 5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" name="Google Shape;169;p2"/>
          <p:cNvGraphicFramePr/>
          <p:nvPr/>
        </p:nvGraphicFramePr>
        <p:xfrm>
          <a:off x="664413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{68D9CDB9-B544-451E-86A3-C7FC4FE97493}</a:tableStyleId>
              </a:tblPr>
              <a:tblGrid>
                <a:gridCol w="560450"/>
                <a:gridCol w="2397175"/>
              </a:tblGrid>
              <a:tr h="4280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Top table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800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70" name="Google Shape;170;p2"/>
          <p:cNvGraphicFramePr/>
          <p:nvPr/>
        </p:nvGraphicFramePr>
        <p:xfrm>
          <a:off x="4365199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{68D9CDB9-B544-451E-86A3-C7FC4FE97493}</a:tableStyleId>
              </a:tblPr>
              <a:tblGrid>
                <a:gridCol w="676275"/>
                <a:gridCol w="2892775"/>
              </a:tblGrid>
              <a:tr h="476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4/7 </a:t>
                      </a:r>
                      <a:r>
                        <a:rPr b="1" lang="en-US" sz="1200" u="none" cap="none" strike="noStrike"/>
                        <a:t>(Under the mezzanine)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76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1" name="Google Shape;171;p2"/>
          <p:cNvSpPr txBox="1"/>
          <p:nvPr/>
        </p:nvSpPr>
        <p:spPr>
          <a:xfrm>
            <a:off x="563229" y="4692864"/>
            <a:ext cx="4986300" cy="461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2" name="Google Shape;172;p2"/>
          <p:cNvGraphicFramePr/>
          <p:nvPr/>
        </p:nvGraphicFramePr>
        <p:xfrm>
          <a:off x="8259282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{68D9CDB9-B544-451E-86A3-C7FC4FE97493}</a:tableStyleId>
              </a:tblPr>
              <a:tblGrid>
                <a:gridCol w="676275"/>
                <a:gridCol w="2892775"/>
              </a:tblGrid>
              <a:tr h="476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b="0" lang="en-US" sz="1200" u="none" cap="none" strike="noStrike">
                          <a:solidFill>
                            <a:srgbClr val="F53F0E"/>
                          </a:solidFill>
                        </a:rPr>
                        <a:t>5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/8 </a:t>
                      </a:r>
                      <a:r>
                        <a:rPr b="1" lang="en-US" sz="1200" u="none" cap="none" strike="noStrike"/>
                        <a:t>(on the mezzanine floor)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76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7" name="Google Shape;177;g175a86dd7e2_0_0"/>
          <p:cNvGraphicFramePr/>
          <p:nvPr/>
        </p:nvGraphicFramePr>
        <p:xfrm>
          <a:off x="711219" y="2306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{68D9CDB9-B544-451E-86A3-C7FC4FE97493}</a:tableStyleId>
              </a:tblPr>
              <a:tblGrid>
                <a:gridCol w="399275"/>
                <a:gridCol w="1707825"/>
                <a:gridCol w="620325"/>
                <a:gridCol w="19829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2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405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1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26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       Table 2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8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</a:t>
                      </a:r>
                      <a:r>
                        <a:rPr b="1" lang="en-US" sz="1100" u="none" cap="none" strike="noStrike"/>
                        <a:t>Table 3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78" name="Google Shape;178;g175a86dd7e2_0_0"/>
          <p:cNvGraphicFramePr/>
          <p:nvPr/>
        </p:nvGraphicFramePr>
        <p:xfrm>
          <a:off x="5894937" y="2306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{7BC36FA8-C3E8-4F63-814C-D92447976AEB}</a:tableStyleId>
              </a:tblPr>
              <a:tblGrid>
                <a:gridCol w="399275"/>
                <a:gridCol w="1707825"/>
                <a:gridCol w="591425"/>
                <a:gridCol w="20118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3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405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4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26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       Table 5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8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</a:t>
                      </a:r>
                      <a:r>
                        <a:rPr b="1" lang="en-US" sz="1100" u="none" cap="none" strike="noStrike"/>
                        <a:t>Table 6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Dodmoor</dc:creator>
</cp:coreProperties>
</file>